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86" r:id="rId3"/>
    <p:sldId id="287" r:id="rId4"/>
    <p:sldId id="288" r:id="rId5"/>
    <p:sldId id="289" r:id="rId6"/>
    <p:sldId id="290" r:id="rId7"/>
    <p:sldId id="291" r:id="rId8"/>
    <p:sldId id="292" r:id="rId9"/>
    <p:sldId id="257" r:id="rId10"/>
    <p:sldId id="293" r:id="rId11"/>
    <p:sldId id="294" r:id="rId12"/>
    <p:sldId id="295" r:id="rId13"/>
    <p:sldId id="296" r:id="rId14"/>
    <p:sldId id="297" r:id="rId15"/>
    <p:sldId id="298" r:id="rId16"/>
    <p:sldId id="259" r:id="rId17"/>
    <p:sldId id="258" r:id="rId18"/>
    <p:sldId id="260" r:id="rId19"/>
    <p:sldId id="261" r:id="rId20"/>
    <p:sldId id="262" r:id="rId21"/>
    <p:sldId id="264" r:id="rId22"/>
    <p:sldId id="275" r:id="rId23"/>
    <p:sldId id="263" r:id="rId24"/>
    <p:sldId id="276" r:id="rId25"/>
    <p:sldId id="265" r:id="rId26"/>
    <p:sldId id="266" r:id="rId27"/>
    <p:sldId id="285" r:id="rId28"/>
    <p:sldId id="267" r:id="rId29"/>
    <p:sldId id="268" r:id="rId30"/>
    <p:sldId id="269" r:id="rId31"/>
    <p:sldId id="270" r:id="rId32"/>
    <p:sldId id="271" r:id="rId33"/>
    <p:sldId id="272" r:id="rId34"/>
    <p:sldId id="299" r:id="rId35"/>
    <p:sldId id="273" r:id="rId36"/>
    <p:sldId id="274" r:id="rId37"/>
    <p:sldId id="277" r:id="rId38"/>
    <p:sldId id="278" r:id="rId39"/>
    <p:sldId id="279" r:id="rId40"/>
    <p:sldId id="280" r:id="rId41"/>
    <p:sldId id="281" r:id="rId42"/>
    <p:sldId id="282" r:id="rId43"/>
    <p:sldId id="28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68" autoAdjust="0"/>
    <p:restoredTop sz="94660"/>
  </p:normalViewPr>
  <p:slideViewPr>
    <p:cSldViewPr>
      <p:cViewPr varScale="1">
        <p:scale>
          <a:sx n="75" d="100"/>
          <a:sy n="75" d="100"/>
        </p:scale>
        <p:origin x="66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9618F-0CB0-4F52-9A2A-C5BF230DED18}" type="datetimeFigureOut">
              <a:rPr lang="en-US" smtClean="0"/>
              <a:t>8/15/2017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955BBE-8770-4B6E-9177-3CB9A8A0E632}" type="slidenum">
              <a:rPr lang="en-US" smtClean="0"/>
              <a:t>‹#›</a:t>
            </a:fld>
            <a:endParaRPr lang="en-US"/>
          </a:p>
        </p:txBody>
      </p:sp>
    </p:spTree>
    <p:extLst>
      <p:ext uri="{BB962C8B-B14F-4D97-AF65-F5344CB8AC3E}">
        <p14:creationId xmlns:p14="http://schemas.microsoft.com/office/powerpoint/2010/main" val="213840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C10A0D-0A19-44BF-83B5-1F2D10CB1BD2}" type="datetime1">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27F829-9577-4DFC-9CBC-0C9BA2052D88}" type="datetime1">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DD6A51-76BD-4B3E-A88D-CEBE76375EE0}" type="datetime1">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413510-826F-4FAF-AF45-5ACD8EE41138}" type="datetime1">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C3F33B-FC33-4A81-81EF-6F61B188C18B}" type="datetime1">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6E890C-6655-427D-9ADB-60D2B55D98D1}" type="datetime1">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59A9A8-C34C-4115-8ED8-206FAC944B02}" type="datetime1">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8C05C9-D398-44EA-8AEC-E60960BC9922}" type="datetime1">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FEAFC-9402-4698-A012-FFDB0D513C12}" type="datetime1">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B367A5-F312-4EA9-B05A-7C07EAC7E080}" type="datetime1">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26ADEA-B680-44E0-98BF-1D478900500C}" type="datetime1">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3A92B-D7AC-4D61-A6D7-28D014C709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F18B4-9525-4D77-B84B-DF6DCFA8C2B2}" type="datetime1">
              <a:rPr lang="en-US" smtClean="0"/>
              <a:t>8/15/2017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3A92B-D7AC-4D61-A6D7-28D014C709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oundationwebsite.org/ANewHealthCareSystemForAmerica.htm" TargetMode="External"/><Relationship Id="rId2" Type="http://schemas.openxmlformats.org/officeDocument/2006/relationships/hyperlink" Target="http://www.foundationwebsite.org/ANewHealthCareSystemForAmericaSlidePresentation.pdf" TargetMode="External"/><Relationship Id="rId1" Type="http://schemas.openxmlformats.org/officeDocument/2006/relationships/slideLayout" Target="../slideLayouts/slideLayout1.xml"/><Relationship Id="rId4" Type="http://schemas.openxmlformats.org/officeDocument/2006/relationships/hyperlink" Target="http://www.foundationwebsite.org/ANewHealthCareSystemForAmericaVideoPresentation.wm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foundationwebsit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a:t>A New Health-Care System for America: Free Basic Health Care</a:t>
            </a:r>
          </a:p>
        </p:txBody>
      </p:sp>
      <p:sp>
        <p:nvSpPr>
          <p:cNvPr id="4" name="Slide Number Placeholder 3">
            <a:extLst>
              <a:ext uri="{FF2B5EF4-FFF2-40B4-BE49-F238E27FC236}">
                <a16:creationId xmlns:a16="http://schemas.microsoft.com/office/drawing/2014/main" id="{7A9DC94A-088D-4812-B6A8-3BFCDFE5ADAD}"/>
              </a:ext>
            </a:extLst>
          </p:cNvPr>
          <p:cNvSpPr>
            <a:spLocks noGrp="1"/>
          </p:cNvSpPr>
          <p:nvPr>
            <p:ph type="sldNum" sz="quarter" idx="12"/>
          </p:nvPr>
        </p:nvSpPr>
        <p:spPr/>
        <p:txBody>
          <a:bodyPr/>
          <a:lstStyle/>
          <a:p>
            <a:fld id="{D183A92B-D7AC-4D61-A6D7-28D014C7096F}" type="slidenum">
              <a:rPr lang="en-US" smtClean="0"/>
              <a:t>1</a:t>
            </a:fld>
            <a:endParaRPr lang="en-US"/>
          </a:p>
        </p:txBody>
      </p:sp>
      <p:sp>
        <p:nvSpPr>
          <p:cNvPr id="5" name="TextBox 4">
            <a:extLst>
              <a:ext uri="{FF2B5EF4-FFF2-40B4-BE49-F238E27FC236}">
                <a16:creationId xmlns:a16="http://schemas.microsoft.com/office/drawing/2014/main" id="{0BA5FCBA-BEFC-40D2-B45D-2F6CBD59A27D}"/>
              </a:ext>
            </a:extLst>
          </p:cNvPr>
          <p:cNvSpPr txBox="1"/>
          <p:nvPr/>
        </p:nvSpPr>
        <p:spPr>
          <a:xfrm>
            <a:off x="533400" y="4898967"/>
            <a:ext cx="8305800" cy="1815882"/>
          </a:xfrm>
          <a:prstGeom prst="rect">
            <a:avLst/>
          </a:prstGeom>
          <a:noFill/>
        </p:spPr>
        <p:txBody>
          <a:bodyPr wrap="square" rtlCol="0">
            <a:spAutoFit/>
          </a:bodyPr>
          <a:lstStyle/>
          <a:p>
            <a:r>
              <a:rPr lang="en-US" sz="1600" dirty="0"/>
              <a:t>Copyright © 2017 by Joseph George Caldwell.  All Rights Reserved.  Posted at Internet website </a:t>
            </a:r>
            <a:r>
              <a:rPr lang="en-US" sz="1600" dirty="0">
                <a:hlinkClick r:id="rId2"/>
              </a:rPr>
              <a:t>http://www.foundationwebsite.org/ANewHealthCareSystemForAmericaSlidePresentation.pdf</a:t>
            </a:r>
            <a:r>
              <a:rPr lang="en-US" sz="1600" dirty="0"/>
              <a:t> </a:t>
            </a:r>
          </a:p>
          <a:p>
            <a:r>
              <a:rPr lang="en-US" sz="1600" dirty="0"/>
              <a:t>This is a slide presentation to the paper of the same title posted at Internet website </a:t>
            </a:r>
            <a:r>
              <a:rPr lang="en-US" sz="1600" dirty="0">
                <a:hlinkClick r:id="rId3"/>
              </a:rPr>
              <a:t>http://www.foundationwebsite.org/ANewHealthCareSystemForAmerica.htm</a:t>
            </a:r>
            <a:r>
              <a:rPr lang="en-US" sz="1600" dirty="0"/>
              <a:t> </a:t>
            </a:r>
          </a:p>
          <a:p>
            <a:r>
              <a:rPr lang="en-US" sz="1600" dirty="0"/>
              <a:t>A video </a:t>
            </a:r>
            <a:r>
              <a:rPr lang="en-US" sz="1600"/>
              <a:t>presentation is posted </a:t>
            </a:r>
            <a:r>
              <a:rPr lang="en-US" sz="1600" dirty="0"/>
              <a:t>at Internet website</a:t>
            </a:r>
          </a:p>
          <a:p>
            <a:r>
              <a:rPr lang="en-US" sz="1600" u="sng" dirty="0">
                <a:hlinkClick r:id="rId4"/>
              </a:rPr>
              <a:t>http://www.foundationwebsite.org/ANewHealthCareSystemForAmericaVideoPresentation.wmv</a:t>
            </a:r>
            <a:r>
              <a:rPr lang="en-US" sz="1600" dirty="0"/>
              <a:t> </a:t>
            </a:r>
          </a:p>
          <a:p>
            <a:endParaRPr lang="en-US" sz="1600" dirty="0"/>
          </a:p>
        </p:txBody>
      </p:sp>
      <p:sp>
        <p:nvSpPr>
          <p:cNvPr id="6" name="TextBox 5">
            <a:extLst>
              <a:ext uri="{FF2B5EF4-FFF2-40B4-BE49-F238E27FC236}">
                <a16:creationId xmlns:a16="http://schemas.microsoft.com/office/drawing/2014/main" id="{F64B5820-8005-453A-95DC-A56893ED2287}"/>
              </a:ext>
            </a:extLst>
          </p:cNvPr>
          <p:cNvSpPr txBox="1"/>
          <p:nvPr/>
        </p:nvSpPr>
        <p:spPr>
          <a:xfrm>
            <a:off x="1028700" y="3045709"/>
            <a:ext cx="7086600" cy="1569660"/>
          </a:xfrm>
          <a:prstGeom prst="rect">
            <a:avLst/>
          </a:prstGeom>
          <a:noFill/>
        </p:spPr>
        <p:txBody>
          <a:bodyPr wrap="square" rtlCol="0">
            <a:spAutoFit/>
          </a:bodyPr>
          <a:lstStyle/>
          <a:p>
            <a:pPr algn="ctr"/>
            <a:r>
              <a:rPr lang="en-US" sz="3200" dirty="0"/>
              <a:t>Joseph George Caldwell</a:t>
            </a:r>
          </a:p>
          <a:p>
            <a:pPr algn="ctr"/>
            <a:endParaRPr lang="en-US" sz="3200" dirty="0"/>
          </a:p>
          <a:p>
            <a:pPr algn="ctr"/>
            <a:r>
              <a:rPr lang="en-US" sz="3200" dirty="0"/>
              <a:t>15 August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39BC-19E9-4203-814F-695F8AF3ECB5}"/>
              </a:ext>
            </a:extLst>
          </p:cNvPr>
          <p:cNvSpPr>
            <a:spLocks noGrp="1"/>
          </p:cNvSpPr>
          <p:nvPr>
            <p:ph type="title"/>
          </p:nvPr>
        </p:nvSpPr>
        <p:spPr/>
        <p:txBody>
          <a:bodyPr/>
          <a:lstStyle/>
          <a:p>
            <a:r>
              <a:rPr lang="en-US" dirty="0"/>
              <a:t>Who Pays, Who Benefits?</a:t>
            </a:r>
          </a:p>
        </p:txBody>
      </p:sp>
      <p:sp>
        <p:nvSpPr>
          <p:cNvPr id="3" name="Content Placeholder 2">
            <a:extLst>
              <a:ext uri="{FF2B5EF4-FFF2-40B4-BE49-F238E27FC236}">
                <a16:creationId xmlns:a16="http://schemas.microsoft.com/office/drawing/2014/main" id="{A8E67F4B-05C2-4465-9FB9-50E4145AE20A}"/>
              </a:ext>
            </a:extLst>
          </p:cNvPr>
          <p:cNvSpPr>
            <a:spLocks noGrp="1"/>
          </p:cNvSpPr>
          <p:nvPr>
            <p:ph idx="1"/>
          </p:nvPr>
        </p:nvSpPr>
        <p:spPr/>
        <p:txBody>
          <a:bodyPr/>
          <a:lstStyle/>
          <a:p>
            <a:r>
              <a:rPr lang="en-US" dirty="0"/>
              <a:t>Patients receive care free of charge.</a:t>
            </a:r>
          </a:p>
          <a:p>
            <a:r>
              <a:rPr lang="en-US" dirty="0"/>
              <a:t>Based on other developed countries, high quality health care can be provided to all citizens for about 5 percent of gross domestic product (GDP).</a:t>
            </a:r>
          </a:p>
          <a:p>
            <a:r>
              <a:rPr lang="en-US" dirty="0"/>
              <a:t>Cost of new system to government / taxpayer will be less than the present system (i.e., 5% of GDP vs. 17% of GDP).</a:t>
            </a:r>
          </a:p>
        </p:txBody>
      </p:sp>
      <p:sp>
        <p:nvSpPr>
          <p:cNvPr id="4" name="Slide Number Placeholder 3">
            <a:extLst>
              <a:ext uri="{FF2B5EF4-FFF2-40B4-BE49-F238E27FC236}">
                <a16:creationId xmlns:a16="http://schemas.microsoft.com/office/drawing/2014/main" id="{636CECD6-5972-437A-8C08-E00F823304DA}"/>
              </a:ext>
            </a:extLst>
          </p:cNvPr>
          <p:cNvSpPr>
            <a:spLocks noGrp="1"/>
          </p:cNvSpPr>
          <p:nvPr>
            <p:ph type="sldNum" sz="quarter" idx="12"/>
          </p:nvPr>
        </p:nvSpPr>
        <p:spPr/>
        <p:txBody>
          <a:bodyPr/>
          <a:lstStyle/>
          <a:p>
            <a:fld id="{D183A92B-D7AC-4D61-A6D7-28D014C7096F}" type="slidenum">
              <a:rPr lang="en-US" smtClean="0"/>
              <a:t>10</a:t>
            </a:fld>
            <a:endParaRPr lang="en-US"/>
          </a:p>
        </p:txBody>
      </p:sp>
    </p:spTree>
    <p:extLst>
      <p:ext uri="{BB962C8B-B14F-4D97-AF65-F5344CB8AC3E}">
        <p14:creationId xmlns:p14="http://schemas.microsoft.com/office/powerpoint/2010/main" val="57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6A0E-38F3-4967-8DF7-BB6C280A8655}"/>
              </a:ext>
            </a:extLst>
          </p:cNvPr>
          <p:cNvSpPr>
            <a:spLocks noGrp="1"/>
          </p:cNvSpPr>
          <p:nvPr>
            <p:ph type="title"/>
          </p:nvPr>
        </p:nvSpPr>
        <p:spPr/>
        <p:txBody>
          <a:bodyPr/>
          <a:lstStyle/>
          <a:p>
            <a:r>
              <a:rPr lang="en-US" dirty="0"/>
              <a:t>Equity in the New System</a:t>
            </a:r>
          </a:p>
        </p:txBody>
      </p:sp>
      <p:sp>
        <p:nvSpPr>
          <p:cNvPr id="3" name="Content Placeholder 2">
            <a:extLst>
              <a:ext uri="{FF2B5EF4-FFF2-40B4-BE49-F238E27FC236}">
                <a16:creationId xmlns:a16="http://schemas.microsoft.com/office/drawing/2014/main" id="{4184EEF9-921D-429D-A050-5974A11DE413}"/>
              </a:ext>
            </a:extLst>
          </p:cNvPr>
          <p:cNvSpPr>
            <a:spLocks noGrp="1"/>
          </p:cNvSpPr>
          <p:nvPr>
            <p:ph idx="1"/>
          </p:nvPr>
        </p:nvSpPr>
        <p:spPr>
          <a:xfrm>
            <a:off x="457200" y="1417638"/>
            <a:ext cx="8229600" cy="4708525"/>
          </a:xfrm>
        </p:spPr>
        <p:txBody>
          <a:bodyPr>
            <a:normAutofit fontScale="77500" lnSpcReduction="20000"/>
          </a:bodyPr>
          <a:lstStyle/>
          <a:p>
            <a:r>
              <a:rPr lang="en-US" dirty="0"/>
              <a:t>All Americans will receive, from the public health system, exactly the same level of care, for exactly the same cost (zero).</a:t>
            </a:r>
          </a:p>
          <a:p>
            <a:r>
              <a:rPr lang="en-US" dirty="0"/>
              <a:t>Under the present system, people with higher incomes receive good care, but people with low to moderate incomes may receive inadequate or inappropriate care, and they may experience severe financial distress because of the cost of the care.</a:t>
            </a:r>
          </a:p>
          <a:p>
            <a:r>
              <a:rPr lang="en-US" dirty="0"/>
              <a:t>Under the new system, public health will be a free public service, like public education and national defense.</a:t>
            </a:r>
          </a:p>
          <a:p>
            <a:r>
              <a:rPr lang="en-US" dirty="0"/>
              <a:t>If wealthy people desire a higher level of care, they are free to purchase it from the private health-care system.  Free basic care is provided by the public system, not the private system.</a:t>
            </a:r>
          </a:p>
        </p:txBody>
      </p:sp>
      <p:sp>
        <p:nvSpPr>
          <p:cNvPr id="4" name="Slide Number Placeholder 3">
            <a:extLst>
              <a:ext uri="{FF2B5EF4-FFF2-40B4-BE49-F238E27FC236}">
                <a16:creationId xmlns:a16="http://schemas.microsoft.com/office/drawing/2014/main" id="{2959BB5A-8F06-42A8-AB90-B402CE1AAA37}"/>
              </a:ext>
            </a:extLst>
          </p:cNvPr>
          <p:cNvSpPr>
            <a:spLocks noGrp="1"/>
          </p:cNvSpPr>
          <p:nvPr>
            <p:ph type="sldNum" sz="quarter" idx="12"/>
          </p:nvPr>
        </p:nvSpPr>
        <p:spPr/>
        <p:txBody>
          <a:bodyPr/>
          <a:lstStyle/>
          <a:p>
            <a:fld id="{D183A92B-D7AC-4D61-A6D7-28D014C7096F}" type="slidenum">
              <a:rPr lang="en-US" smtClean="0"/>
              <a:t>11</a:t>
            </a:fld>
            <a:endParaRPr lang="en-US"/>
          </a:p>
        </p:txBody>
      </p:sp>
    </p:spTree>
    <p:extLst>
      <p:ext uri="{BB962C8B-B14F-4D97-AF65-F5344CB8AC3E}">
        <p14:creationId xmlns:p14="http://schemas.microsoft.com/office/powerpoint/2010/main" val="624535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DC5F7-ADE1-48F1-BA96-F90148ADF7AD}"/>
              </a:ext>
            </a:extLst>
          </p:cNvPr>
          <p:cNvSpPr>
            <a:spLocks noGrp="1"/>
          </p:cNvSpPr>
          <p:nvPr>
            <p:ph type="title"/>
          </p:nvPr>
        </p:nvSpPr>
        <p:spPr/>
        <p:txBody>
          <a:bodyPr>
            <a:normAutofit fontScale="90000"/>
          </a:bodyPr>
          <a:lstStyle/>
          <a:p>
            <a:r>
              <a:rPr lang="en-US" dirty="0"/>
              <a:t>How Can This New System Be Realized?</a:t>
            </a:r>
          </a:p>
        </p:txBody>
      </p:sp>
      <p:sp>
        <p:nvSpPr>
          <p:cNvPr id="3" name="Content Placeholder 2">
            <a:extLst>
              <a:ext uri="{FF2B5EF4-FFF2-40B4-BE49-F238E27FC236}">
                <a16:creationId xmlns:a16="http://schemas.microsoft.com/office/drawing/2014/main" id="{200B35D0-2E59-437B-8935-E8C146D8F310}"/>
              </a:ext>
            </a:extLst>
          </p:cNvPr>
          <p:cNvSpPr>
            <a:spLocks noGrp="1"/>
          </p:cNvSpPr>
          <p:nvPr>
            <p:ph idx="1"/>
          </p:nvPr>
        </p:nvSpPr>
        <p:spPr/>
        <p:txBody>
          <a:bodyPr>
            <a:normAutofit fontScale="92500"/>
          </a:bodyPr>
          <a:lstStyle/>
          <a:p>
            <a:r>
              <a:rPr lang="en-US" dirty="0"/>
              <a:t>The present system funnels two trillion dollars of unnecessary cost to the medical establishment and insurance companies, every year.</a:t>
            </a:r>
          </a:p>
          <a:p>
            <a:r>
              <a:rPr lang="en-US" dirty="0"/>
              <a:t>They will not relinquish this entitlement readily, and will fight changing the system.</a:t>
            </a:r>
          </a:p>
          <a:p>
            <a:r>
              <a:rPr lang="en-US" dirty="0"/>
              <a:t>In this fight, the US government will side with them, not the American people (as evidenced by its actions in the economic meltdown of 2007).</a:t>
            </a:r>
          </a:p>
          <a:p>
            <a:pPr marL="0" indent="0">
              <a:buNone/>
            </a:pPr>
            <a:endParaRPr lang="en-US" dirty="0"/>
          </a:p>
        </p:txBody>
      </p:sp>
      <p:sp>
        <p:nvSpPr>
          <p:cNvPr id="4" name="Slide Number Placeholder 3">
            <a:extLst>
              <a:ext uri="{FF2B5EF4-FFF2-40B4-BE49-F238E27FC236}">
                <a16:creationId xmlns:a16="http://schemas.microsoft.com/office/drawing/2014/main" id="{17791A1E-3F02-4279-8DD9-9DE5A7D91238}"/>
              </a:ext>
            </a:extLst>
          </p:cNvPr>
          <p:cNvSpPr>
            <a:spLocks noGrp="1"/>
          </p:cNvSpPr>
          <p:nvPr>
            <p:ph type="sldNum" sz="quarter" idx="12"/>
          </p:nvPr>
        </p:nvSpPr>
        <p:spPr/>
        <p:txBody>
          <a:bodyPr/>
          <a:lstStyle/>
          <a:p>
            <a:fld id="{D183A92B-D7AC-4D61-A6D7-28D014C7096F}" type="slidenum">
              <a:rPr lang="en-US" smtClean="0"/>
              <a:t>12</a:t>
            </a:fld>
            <a:endParaRPr lang="en-US"/>
          </a:p>
        </p:txBody>
      </p:sp>
    </p:spTree>
    <p:extLst>
      <p:ext uri="{BB962C8B-B14F-4D97-AF65-F5344CB8AC3E}">
        <p14:creationId xmlns:p14="http://schemas.microsoft.com/office/powerpoint/2010/main" val="1991895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2C27-2865-4DEC-86AF-725D0E0649C4}"/>
              </a:ext>
            </a:extLst>
          </p:cNvPr>
          <p:cNvSpPr>
            <a:spLocks noGrp="1"/>
          </p:cNvSpPr>
          <p:nvPr>
            <p:ph type="title"/>
          </p:nvPr>
        </p:nvSpPr>
        <p:spPr/>
        <p:txBody>
          <a:bodyPr>
            <a:normAutofit fontScale="90000"/>
          </a:bodyPr>
          <a:lstStyle/>
          <a:p>
            <a:r>
              <a:rPr lang="en-US" dirty="0"/>
              <a:t>Why Has a New System Not Been Accomplished Earlier?</a:t>
            </a:r>
          </a:p>
        </p:txBody>
      </p:sp>
      <p:sp>
        <p:nvSpPr>
          <p:cNvPr id="3" name="Content Placeholder 2">
            <a:extLst>
              <a:ext uri="{FF2B5EF4-FFF2-40B4-BE49-F238E27FC236}">
                <a16:creationId xmlns:a16="http://schemas.microsoft.com/office/drawing/2014/main" id="{80080706-EB9F-4E41-8BCC-0310A5FBC71B}"/>
              </a:ext>
            </a:extLst>
          </p:cNvPr>
          <p:cNvSpPr>
            <a:spLocks noGrp="1"/>
          </p:cNvSpPr>
          <p:nvPr>
            <p:ph idx="1"/>
          </p:nvPr>
        </p:nvSpPr>
        <p:spPr/>
        <p:txBody>
          <a:bodyPr/>
          <a:lstStyle/>
          <a:p>
            <a:r>
              <a:rPr lang="en-US" dirty="0"/>
              <a:t>American people have been brainwashed to believe that if we depart from the insurance-based system, quality will decrease.</a:t>
            </a:r>
          </a:p>
          <a:p>
            <a:r>
              <a:rPr lang="en-US" dirty="0"/>
              <a:t>The experiences of other developed countries prove that this is not true.</a:t>
            </a:r>
          </a:p>
          <a:p>
            <a:pPr marL="0" indent="0">
              <a:buNone/>
            </a:pPr>
            <a:endParaRPr lang="en-US" dirty="0"/>
          </a:p>
        </p:txBody>
      </p:sp>
      <p:sp>
        <p:nvSpPr>
          <p:cNvPr id="4" name="Slide Number Placeholder 3">
            <a:extLst>
              <a:ext uri="{FF2B5EF4-FFF2-40B4-BE49-F238E27FC236}">
                <a16:creationId xmlns:a16="http://schemas.microsoft.com/office/drawing/2014/main" id="{449C5BEF-6D3B-47DD-A2FE-4E1D7F02DEE6}"/>
              </a:ext>
            </a:extLst>
          </p:cNvPr>
          <p:cNvSpPr>
            <a:spLocks noGrp="1"/>
          </p:cNvSpPr>
          <p:nvPr>
            <p:ph type="sldNum" sz="quarter" idx="12"/>
          </p:nvPr>
        </p:nvSpPr>
        <p:spPr/>
        <p:txBody>
          <a:bodyPr/>
          <a:lstStyle/>
          <a:p>
            <a:fld id="{D183A92B-D7AC-4D61-A6D7-28D014C7096F}" type="slidenum">
              <a:rPr lang="en-US" smtClean="0"/>
              <a:t>13</a:t>
            </a:fld>
            <a:endParaRPr lang="en-US"/>
          </a:p>
        </p:txBody>
      </p:sp>
    </p:spTree>
    <p:extLst>
      <p:ext uri="{BB962C8B-B14F-4D97-AF65-F5344CB8AC3E}">
        <p14:creationId xmlns:p14="http://schemas.microsoft.com/office/powerpoint/2010/main" val="3012540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D95C0-BF54-4E16-A82A-C16956D71269}"/>
              </a:ext>
            </a:extLst>
          </p:cNvPr>
          <p:cNvSpPr>
            <a:spLocks noGrp="1"/>
          </p:cNvSpPr>
          <p:nvPr>
            <p:ph type="title"/>
          </p:nvPr>
        </p:nvSpPr>
        <p:spPr/>
        <p:txBody>
          <a:bodyPr>
            <a:normAutofit fontScale="90000"/>
          </a:bodyPr>
          <a:lstStyle/>
          <a:p>
            <a:r>
              <a:rPr lang="en-US" dirty="0"/>
              <a:t>What, Specifically, Should the American People Demand?</a:t>
            </a:r>
          </a:p>
        </p:txBody>
      </p:sp>
      <p:sp>
        <p:nvSpPr>
          <p:cNvPr id="3" name="Content Placeholder 2">
            <a:extLst>
              <a:ext uri="{FF2B5EF4-FFF2-40B4-BE49-F238E27FC236}">
                <a16:creationId xmlns:a16="http://schemas.microsoft.com/office/drawing/2014/main" id="{7075AD8B-9A03-40A3-A5C3-AEA8BD796879}"/>
              </a:ext>
            </a:extLst>
          </p:cNvPr>
          <p:cNvSpPr>
            <a:spLocks noGrp="1"/>
          </p:cNvSpPr>
          <p:nvPr>
            <p:ph idx="1"/>
          </p:nvPr>
        </p:nvSpPr>
        <p:spPr/>
        <p:txBody>
          <a:bodyPr/>
          <a:lstStyle/>
          <a:p>
            <a:r>
              <a:rPr lang="en-US" dirty="0"/>
              <a:t>Direct access to health-care </a:t>
            </a:r>
            <a:r>
              <a:rPr lang="en-US" i="1" dirty="0"/>
              <a:t>services</a:t>
            </a:r>
            <a:r>
              <a:rPr lang="en-US" dirty="0"/>
              <a:t>, not to health-care </a:t>
            </a:r>
            <a:r>
              <a:rPr lang="en-US" i="1" dirty="0"/>
              <a:t>insurance.</a:t>
            </a:r>
          </a:p>
          <a:p>
            <a:r>
              <a:rPr lang="en-US" dirty="0"/>
              <a:t>Optimized (managed, rational) care, for which benefits are high compared to cost.</a:t>
            </a:r>
          </a:p>
          <a:p>
            <a:r>
              <a:rPr lang="en-US" dirty="0"/>
              <a:t>Health care that is free to the individual: free public health, just like free public education and national defense.</a:t>
            </a:r>
          </a:p>
        </p:txBody>
      </p:sp>
      <p:sp>
        <p:nvSpPr>
          <p:cNvPr id="4" name="Slide Number Placeholder 3">
            <a:extLst>
              <a:ext uri="{FF2B5EF4-FFF2-40B4-BE49-F238E27FC236}">
                <a16:creationId xmlns:a16="http://schemas.microsoft.com/office/drawing/2014/main" id="{E2C4D165-30C1-41CB-92E1-7B48F9F01C01}"/>
              </a:ext>
            </a:extLst>
          </p:cNvPr>
          <p:cNvSpPr>
            <a:spLocks noGrp="1"/>
          </p:cNvSpPr>
          <p:nvPr>
            <p:ph type="sldNum" sz="quarter" idx="12"/>
          </p:nvPr>
        </p:nvSpPr>
        <p:spPr/>
        <p:txBody>
          <a:bodyPr/>
          <a:lstStyle/>
          <a:p>
            <a:fld id="{D183A92B-D7AC-4D61-A6D7-28D014C7096F}" type="slidenum">
              <a:rPr lang="en-US" smtClean="0"/>
              <a:t>14</a:t>
            </a:fld>
            <a:endParaRPr lang="en-US"/>
          </a:p>
        </p:txBody>
      </p:sp>
    </p:spTree>
    <p:extLst>
      <p:ext uri="{BB962C8B-B14F-4D97-AF65-F5344CB8AC3E}">
        <p14:creationId xmlns:p14="http://schemas.microsoft.com/office/powerpoint/2010/main" val="1296008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DDEE-8C97-46C9-913A-B16BFB7F6456}"/>
              </a:ext>
            </a:extLst>
          </p:cNvPr>
          <p:cNvSpPr>
            <a:spLocks noGrp="1"/>
          </p:cNvSpPr>
          <p:nvPr>
            <p:ph type="title"/>
          </p:nvPr>
        </p:nvSpPr>
        <p:spPr/>
        <p:txBody>
          <a:bodyPr/>
          <a:lstStyle/>
          <a:p>
            <a:r>
              <a:rPr lang="en-US" dirty="0"/>
              <a:t>Remainder of the Presentation</a:t>
            </a:r>
          </a:p>
        </p:txBody>
      </p:sp>
      <p:sp>
        <p:nvSpPr>
          <p:cNvPr id="3" name="Content Placeholder 2">
            <a:extLst>
              <a:ext uri="{FF2B5EF4-FFF2-40B4-BE49-F238E27FC236}">
                <a16:creationId xmlns:a16="http://schemas.microsoft.com/office/drawing/2014/main" id="{5D294920-4ED6-47DD-972C-C549845CD9DE}"/>
              </a:ext>
            </a:extLst>
          </p:cNvPr>
          <p:cNvSpPr>
            <a:spLocks noGrp="1"/>
          </p:cNvSpPr>
          <p:nvPr>
            <p:ph idx="1"/>
          </p:nvPr>
        </p:nvSpPr>
        <p:spPr/>
        <p:txBody>
          <a:bodyPr>
            <a:normAutofit fontScale="92500" lnSpcReduction="20000"/>
          </a:bodyPr>
          <a:lstStyle/>
          <a:p>
            <a:r>
              <a:rPr lang="en-US" dirty="0"/>
              <a:t>The preceding slides have summarized the key points of the presentation.</a:t>
            </a:r>
          </a:p>
          <a:p>
            <a:r>
              <a:rPr lang="en-US" dirty="0"/>
              <a:t>The remaining slides discuss the points made in additional detail.</a:t>
            </a:r>
          </a:p>
          <a:p>
            <a:r>
              <a:rPr lang="en-US" dirty="0"/>
              <a:t>In general, the following slides contain more information per slide.  This shows up well on a computer screen or a large projection screen, but not in the video presentation.</a:t>
            </a:r>
          </a:p>
          <a:p>
            <a:r>
              <a:rPr lang="en-US" dirty="0"/>
              <a:t>All of the material presented here is presented in detail in the paper on which this presentation is based.</a:t>
            </a:r>
          </a:p>
        </p:txBody>
      </p:sp>
      <p:sp>
        <p:nvSpPr>
          <p:cNvPr id="4" name="Slide Number Placeholder 3">
            <a:extLst>
              <a:ext uri="{FF2B5EF4-FFF2-40B4-BE49-F238E27FC236}">
                <a16:creationId xmlns:a16="http://schemas.microsoft.com/office/drawing/2014/main" id="{D96E3CFC-5EA3-4F34-B456-22C87E548FD7}"/>
              </a:ext>
            </a:extLst>
          </p:cNvPr>
          <p:cNvSpPr>
            <a:spLocks noGrp="1"/>
          </p:cNvSpPr>
          <p:nvPr>
            <p:ph type="sldNum" sz="quarter" idx="12"/>
          </p:nvPr>
        </p:nvSpPr>
        <p:spPr/>
        <p:txBody>
          <a:bodyPr/>
          <a:lstStyle/>
          <a:p>
            <a:fld id="{D183A92B-D7AC-4D61-A6D7-28D014C7096F}" type="slidenum">
              <a:rPr lang="en-US" smtClean="0"/>
              <a:t>15</a:t>
            </a:fld>
            <a:endParaRPr lang="en-US"/>
          </a:p>
        </p:txBody>
      </p:sp>
    </p:spTree>
    <p:extLst>
      <p:ext uri="{BB962C8B-B14F-4D97-AF65-F5344CB8AC3E}">
        <p14:creationId xmlns:p14="http://schemas.microsoft.com/office/powerpoint/2010/main" val="2978685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C40B-549F-4DC9-A30E-87250DBE6D7C}"/>
              </a:ext>
            </a:extLst>
          </p:cNvPr>
          <p:cNvSpPr>
            <a:spLocks noGrp="1"/>
          </p:cNvSpPr>
          <p:nvPr>
            <p:ph type="title"/>
          </p:nvPr>
        </p:nvSpPr>
        <p:spPr>
          <a:xfrm>
            <a:off x="457200" y="274638"/>
            <a:ext cx="8229600" cy="1143000"/>
          </a:xfrm>
        </p:spPr>
        <p:txBody>
          <a:bodyPr>
            <a:normAutofit fontScale="90000"/>
          </a:bodyPr>
          <a:lstStyle/>
          <a:p>
            <a:r>
              <a:rPr lang="en-US" dirty="0"/>
              <a:t>How the US Compares to Other Countries (data for last three years)</a:t>
            </a:r>
          </a:p>
        </p:txBody>
      </p:sp>
      <p:sp>
        <p:nvSpPr>
          <p:cNvPr id="3" name="Content Placeholder 2">
            <a:extLst>
              <a:ext uri="{FF2B5EF4-FFF2-40B4-BE49-F238E27FC236}">
                <a16:creationId xmlns:a16="http://schemas.microsoft.com/office/drawing/2014/main" id="{AAEE08C9-EA21-4608-88BE-4C2FB74167FC}"/>
              </a:ext>
            </a:extLst>
          </p:cNvPr>
          <p:cNvSpPr>
            <a:spLocks noGrp="1"/>
          </p:cNvSpPr>
          <p:nvPr>
            <p:ph idx="1"/>
          </p:nvPr>
        </p:nvSpPr>
        <p:spPr>
          <a:xfrm>
            <a:off x="457200" y="1417638"/>
            <a:ext cx="8229600" cy="4221162"/>
          </a:xfrm>
        </p:spPr>
        <p:txBody>
          <a:bodyPr>
            <a:normAutofit fontScale="62500" lnSpcReduction="20000"/>
          </a:bodyPr>
          <a:lstStyle/>
          <a:p>
            <a:r>
              <a:rPr lang="en-US" dirty="0"/>
              <a:t>Data from OECD (</a:t>
            </a:r>
            <a:r>
              <a:rPr lang="en-US" dirty="0" err="1"/>
              <a:t>Organisation</a:t>
            </a:r>
            <a:r>
              <a:rPr lang="en-US" dirty="0"/>
              <a:t> for Economic Cooperation and Development – 35 developed countries of the world):</a:t>
            </a:r>
          </a:p>
          <a:p>
            <a:pPr lvl="1"/>
            <a:r>
              <a:rPr lang="en-US" dirty="0"/>
              <a:t>annual per-capita health-care cost</a:t>
            </a:r>
          </a:p>
          <a:p>
            <a:pPr lvl="1"/>
            <a:r>
              <a:rPr lang="en-US" dirty="0"/>
              <a:t>total health-care cost as a percentage of gross domestic product (GDP)</a:t>
            </a:r>
          </a:p>
          <a:p>
            <a:pPr lvl="1"/>
            <a:endParaRPr lang="en-US" dirty="0"/>
          </a:p>
          <a:p>
            <a:pPr lvl="1"/>
            <a:r>
              <a:rPr lang="en-US" dirty="0"/>
              <a:t>OECD annual per-capita health-care cost = $3,997 (2016)</a:t>
            </a:r>
          </a:p>
          <a:p>
            <a:pPr lvl="1"/>
            <a:r>
              <a:rPr lang="en-US" dirty="0"/>
              <a:t>US annual per-capita health-care cost = $9,892</a:t>
            </a:r>
          </a:p>
          <a:p>
            <a:pPr lvl="1"/>
            <a:endParaRPr lang="en-US" dirty="0"/>
          </a:p>
          <a:p>
            <a:pPr lvl="1"/>
            <a:r>
              <a:rPr lang="en-US" dirty="0"/>
              <a:t>OECD health-care cost as percentage of GDP = 9.5%</a:t>
            </a:r>
          </a:p>
          <a:p>
            <a:pPr lvl="1"/>
            <a:r>
              <a:rPr lang="en-US" dirty="0"/>
              <a:t>US health-care cost as percentage of GDP = 17.2%</a:t>
            </a:r>
          </a:p>
          <a:p>
            <a:r>
              <a:rPr lang="en-US" dirty="0"/>
              <a:t>Either way you look at it, per capita or percentage of GDP, the US spending is about twice that of other developed countries.</a:t>
            </a:r>
          </a:p>
          <a:p>
            <a:r>
              <a:rPr lang="en-US" dirty="0"/>
              <a:t>US total health-care cost = $3.2 trillion, which is $1.93 trillion more than if US were spending at the OECD per-capita rate.</a:t>
            </a:r>
            <a:endParaRPr lang="en-US" sz="2800" dirty="0"/>
          </a:p>
        </p:txBody>
      </p:sp>
      <p:sp>
        <p:nvSpPr>
          <p:cNvPr id="4" name="Slide Number Placeholder 3">
            <a:extLst>
              <a:ext uri="{FF2B5EF4-FFF2-40B4-BE49-F238E27FC236}">
                <a16:creationId xmlns:a16="http://schemas.microsoft.com/office/drawing/2014/main" id="{3366A258-C725-4B26-BD9C-B1809E9197AC}"/>
              </a:ext>
            </a:extLst>
          </p:cNvPr>
          <p:cNvSpPr>
            <a:spLocks noGrp="1"/>
          </p:cNvSpPr>
          <p:nvPr>
            <p:ph type="sldNum" sz="quarter" idx="12"/>
          </p:nvPr>
        </p:nvSpPr>
        <p:spPr/>
        <p:txBody>
          <a:bodyPr/>
          <a:lstStyle/>
          <a:p>
            <a:fld id="{D183A92B-D7AC-4D61-A6D7-28D014C7096F}" type="slidenum">
              <a:rPr lang="en-US" smtClean="0"/>
              <a:t>16</a:t>
            </a:fld>
            <a:endParaRPr lang="en-US"/>
          </a:p>
        </p:txBody>
      </p:sp>
    </p:spTree>
    <p:extLst>
      <p:ext uri="{BB962C8B-B14F-4D97-AF65-F5344CB8AC3E}">
        <p14:creationId xmlns:p14="http://schemas.microsoft.com/office/powerpoint/2010/main" val="1235036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DB4DF-CED1-4098-91F8-B28DADA274DA}"/>
              </a:ext>
            </a:extLst>
          </p:cNvPr>
          <p:cNvSpPr>
            <a:spLocks noGrp="1"/>
          </p:cNvSpPr>
          <p:nvPr>
            <p:ph type="title"/>
          </p:nvPr>
        </p:nvSpPr>
        <p:spPr/>
        <p:txBody>
          <a:bodyPr>
            <a:normAutofit fontScale="90000"/>
          </a:bodyPr>
          <a:lstStyle/>
          <a:p>
            <a:r>
              <a:rPr lang="en-US" dirty="0"/>
              <a:t>Where Health-Care Dollars Are Spent</a:t>
            </a:r>
          </a:p>
        </p:txBody>
      </p:sp>
      <p:sp>
        <p:nvSpPr>
          <p:cNvPr id="3" name="Content Placeholder 2">
            <a:extLst>
              <a:ext uri="{FF2B5EF4-FFF2-40B4-BE49-F238E27FC236}">
                <a16:creationId xmlns:a16="http://schemas.microsoft.com/office/drawing/2014/main" id="{473F6488-4D49-4666-A6F1-6503206BF9E0}"/>
              </a:ext>
            </a:extLst>
          </p:cNvPr>
          <p:cNvSpPr>
            <a:spLocks noGrp="1"/>
          </p:cNvSpPr>
          <p:nvPr>
            <p:ph idx="1"/>
          </p:nvPr>
        </p:nvSpPr>
        <p:spPr/>
        <p:txBody>
          <a:bodyPr>
            <a:normAutofit fontScale="92500" lnSpcReduction="10000"/>
          </a:bodyPr>
          <a:lstStyle/>
          <a:p>
            <a:r>
              <a:rPr lang="en-US" dirty="0"/>
              <a:t>Major categories of health-care spending:</a:t>
            </a:r>
          </a:p>
          <a:p>
            <a:pPr lvl="1"/>
            <a:r>
              <a:rPr lang="en-US" dirty="0"/>
              <a:t>Hospital care (32%)</a:t>
            </a:r>
          </a:p>
          <a:p>
            <a:pPr lvl="1"/>
            <a:r>
              <a:rPr lang="en-US" dirty="0"/>
              <a:t>Physician and clinical services (20%)</a:t>
            </a:r>
          </a:p>
          <a:p>
            <a:pPr lvl="1"/>
            <a:r>
              <a:rPr lang="en-US" dirty="0"/>
              <a:t>Prescription drugs (10%)</a:t>
            </a:r>
          </a:p>
          <a:p>
            <a:r>
              <a:rPr lang="en-US" dirty="0"/>
              <a:t>Physician salaries 50%-100% higher than in many OECD countries.</a:t>
            </a:r>
          </a:p>
          <a:p>
            <a:r>
              <a:rPr lang="en-US" dirty="0"/>
              <a:t>Hospital services 85% higher than OECD average.</a:t>
            </a:r>
          </a:p>
          <a:p>
            <a:r>
              <a:rPr lang="en-US" dirty="0"/>
              <a:t>$1,000 per person per year on pharmaceuticals, twice that of other OECD countries.</a:t>
            </a:r>
          </a:p>
        </p:txBody>
      </p:sp>
      <p:sp>
        <p:nvSpPr>
          <p:cNvPr id="4" name="Slide Number Placeholder 3">
            <a:extLst>
              <a:ext uri="{FF2B5EF4-FFF2-40B4-BE49-F238E27FC236}">
                <a16:creationId xmlns:a16="http://schemas.microsoft.com/office/drawing/2014/main" id="{C86FDE67-B3FC-4C2F-9D54-E6D83E4BEA72}"/>
              </a:ext>
            </a:extLst>
          </p:cNvPr>
          <p:cNvSpPr>
            <a:spLocks noGrp="1"/>
          </p:cNvSpPr>
          <p:nvPr>
            <p:ph type="sldNum" sz="quarter" idx="12"/>
          </p:nvPr>
        </p:nvSpPr>
        <p:spPr/>
        <p:txBody>
          <a:bodyPr/>
          <a:lstStyle/>
          <a:p>
            <a:fld id="{D183A92B-D7AC-4D61-A6D7-28D014C7096F}" type="slidenum">
              <a:rPr lang="en-US" smtClean="0"/>
              <a:t>17</a:t>
            </a:fld>
            <a:endParaRPr lang="en-US"/>
          </a:p>
        </p:txBody>
      </p:sp>
    </p:spTree>
    <p:extLst>
      <p:ext uri="{BB962C8B-B14F-4D97-AF65-F5344CB8AC3E}">
        <p14:creationId xmlns:p14="http://schemas.microsoft.com/office/powerpoint/2010/main" val="1975021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D3EA-2B0E-4C05-ACD6-EF8CA9B63DDE}"/>
              </a:ext>
            </a:extLst>
          </p:cNvPr>
          <p:cNvSpPr>
            <a:spLocks noGrp="1"/>
          </p:cNvSpPr>
          <p:nvPr>
            <p:ph type="title"/>
          </p:nvPr>
        </p:nvSpPr>
        <p:spPr/>
        <p:txBody>
          <a:bodyPr>
            <a:normAutofit fontScale="90000"/>
          </a:bodyPr>
          <a:lstStyle/>
          <a:p>
            <a:r>
              <a:rPr lang="en-US" dirty="0"/>
              <a:t>Some Reasons for High US Health Care</a:t>
            </a:r>
          </a:p>
        </p:txBody>
      </p:sp>
      <p:sp>
        <p:nvSpPr>
          <p:cNvPr id="3" name="Content Placeholder 2">
            <a:extLst>
              <a:ext uri="{FF2B5EF4-FFF2-40B4-BE49-F238E27FC236}">
                <a16:creationId xmlns:a16="http://schemas.microsoft.com/office/drawing/2014/main" id="{4912728C-85CD-41E3-935D-F403D3BC2507}"/>
              </a:ext>
            </a:extLst>
          </p:cNvPr>
          <p:cNvSpPr>
            <a:spLocks noGrp="1"/>
          </p:cNvSpPr>
          <p:nvPr>
            <p:ph idx="1"/>
          </p:nvPr>
        </p:nvSpPr>
        <p:spPr>
          <a:xfrm>
            <a:off x="457200" y="1417638"/>
            <a:ext cx="8229600" cy="4708525"/>
          </a:xfrm>
        </p:spPr>
        <p:txBody>
          <a:bodyPr>
            <a:normAutofit fontScale="92500" lnSpcReduction="20000"/>
          </a:bodyPr>
          <a:lstStyle/>
          <a:p>
            <a:pPr marL="514350" indent="-514350">
              <a:buFont typeface="+mj-lt"/>
              <a:buAutoNum type="arabicPeriod"/>
            </a:pPr>
            <a:r>
              <a:rPr lang="en-US" dirty="0"/>
              <a:t>Hospitals, physicians, and pharmaceuticals cost much more</a:t>
            </a:r>
          </a:p>
          <a:p>
            <a:pPr marL="514350" indent="-514350">
              <a:buFont typeface="+mj-lt"/>
              <a:buAutoNum type="arabicPeriod"/>
            </a:pPr>
            <a:r>
              <a:rPr lang="en-US" dirty="0"/>
              <a:t>Other gov’ts exercise more control on cost containment</a:t>
            </a:r>
          </a:p>
          <a:p>
            <a:pPr marL="514350" indent="-514350">
              <a:buFont typeface="+mj-lt"/>
              <a:buAutoNum type="arabicPeriod"/>
            </a:pPr>
            <a:r>
              <a:rPr lang="en-US" dirty="0"/>
              <a:t>Lower use of information and communications technologies (ICT)</a:t>
            </a:r>
          </a:p>
          <a:p>
            <a:pPr marL="514350" indent="-514350">
              <a:buFont typeface="+mj-lt"/>
              <a:buAutoNum type="arabicPeriod"/>
            </a:pPr>
            <a:r>
              <a:rPr lang="en-US" dirty="0"/>
              <a:t>More expensive diagnostic procedures</a:t>
            </a:r>
          </a:p>
          <a:p>
            <a:pPr marL="514350" indent="-514350">
              <a:buFont typeface="+mj-lt"/>
              <a:buAutoNum type="arabicPeriod"/>
            </a:pPr>
            <a:r>
              <a:rPr lang="en-US" dirty="0"/>
              <a:t>More testing</a:t>
            </a:r>
          </a:p>
          <a:p>
            <a:pPr marL="514350" indent="-514350">
              <a:buFont typeface="+mj-lt"/>
              <a:buAutoNum type="arabicPeriod"/>
            </a:pPr>
            <a:r>
              <a:rPr lang="en-US" dirty="0"/>
              <a:t>More litigation</a:t>
            </a:r>
          </a:p>
          <a:p>
            <a:pPr marL="514350" indent="-514350">
              <a:buFont typeface="+mj-lt"/>
              <a:buAutoNum type="arabicPeriod"/>
            </a:pPr>
            <a:r>
              <a:rPr lang="en-US" dirty="0"/>
              <a:t>Financial incentive to do more interventions, regardless of medical necessity</a:t>
            </a:r>
          </a:p>
        </p:txBody>
      </p:sp>
      <p:sp>
        <p:nvSpPr>
          <p:cNvPr id="4" name="Slide Number Placeholder 3">
            <a:extLst>
              <a:ext uri="{FF2B5EF4-FFF2-40B4-BE49-F238E27FC236}">
                <a16:creationId xmlns:a16="http://schemas.microsoft.com/office/drawing/2014/main" id="{B648F1D0-8093-456D-ABB1-AD18C61491F9}"/>
              </a:ext>
            </a:extLst>
          </p:cNvPr>
          <p:cNvSpPr>
            <a:spLocks noGrp="1"/>
          </p:cNvSpPr>
          <p:nvPr>
            <p:ph type="sldNum" sz="quarter" idx="12"/>
          </p:nvPr>
        </p:nvSpPr>
        <p:spPr/>
        <p:txBody>
          <a:bodyPr/>
          <a:lstStyle/>
          <a:p>
            <a:fld id="{D183A92B-D7AC-4D61-A6D7-28D014C7096F}" type="slidenum">
              <a:rPr lang="en-US" smtClean="0"/>
              <a:t>18</a:t>
            </a:fld>
            <a:endParaRPr lang="en-US"/>
          </a:p>
        </p:txBody>
      </p:sp>
    </p:spTree>
    <p:extLst>
      <p:ext uri="{BB962C8B-B14F-4D97-AF65-F5344CB8AC3E}">
        <p14:creationId xmlns:p14="http://schemas.microsoft.com/office/powerpoint/2010/main" val="2034373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6DC3E-7D0B-44BA-8D06-7EF291751707}"/>
              </a:ext>
            </a:extLst>
          </p:cNvPr>
          <p:cNvSpPr>
            <a:spLocks noGrp="1"/>
          </p:cNvSpPr>
          <p:nvPr>
            <p:ph type="title"/>
          </p:nvPr>
        </p:nvSpPr>
        <p:spPr/>
        <p:txBody>
          <a:bodyPr>
            <a:normAutofit fontScale="90000"/>
          </a:bodyPr>
          <a:lstStyle/>
          <a:p>
            <a:r>
              <a:rPr lang="en-US" dirty="0"/>
              <a:t>Some Reasons for High US Health Care (cont’d.)</a:t>
            </a:r>
          </a:p>
        </p:txBody>
      </p:sp>
      <p:sp>
        <p:nvSpPr>
          <p:cNvPr id="3" name="Content Placeholder 2">
            <a:extLst>
              <a:ext uri="{FF2B5EF4-FFF2-40B4-BE49-F238E27FC236}">
                <a16:creationId xmlns:a16="http://schemas.microsoft.com/office/drawing/2014/main" id="{6FED7224-E5A6-4DCB-B97F-3EBD79720349}"/>
              </a:ext>
            </a:extLst>
          </p:cNvPr>
          <p:cNvSpPr>
            <a:spLocks noGrp="1"/>
          </p:cNvSpPr>
          <p:nvPr>
            <p:ph idx="1"/>
          </p:nvPr>
        </p:nvSpPr>
        <p:spPr/>
        <p:txBody>
          <a:bodyPr>
            <a:normAutofit fontScale="92500" lnSpcReduction="20000"/>
          </a:bodyPr>
          <a:lstStyle/>
          <a:p>
            <a:pPr marL="0" indent="0">
              <a:buNone/>
            </a:pPr>
            <a:r>
              <a:rPr lang="en-US" dirty="0"/>
              <a:t>8. Many services are covered by insurance, so immediate cost of treatment is zero or low</a:t>
            </a:r>
          </a:p>
          <a:p>
            <a:pPr marL="0" indent="0">
              <a:buNone/>
            </a:pPr>
            <a:r>
              <a:rPr lang="en-US" dirty="0"/>
              <a:t>9. Waiting times for elective surgery less in US than in other OECD countries</a:t>
            </a:r>
          </a:p>
          <a:p>
            <a:pPr marL="0" indent="0">
              <a:buNone/>
            </a:pPr>
            <a:r>
              <a:rPr lang="en-US" dirty="0"/>
              <a:t>10. US spends more on health-care research than other OECD countries</a:t>
            </a:r>
          </a:p>
          <a:p>
            <a:pPr marL="0" indent="0">
              <a:buNone/>
            </a:pPr>
            <a:r>
              <a:rPr lang="en-US" dirty="0"/>
              <a:t>11. US has less-healthy lifestyles than other OECD countries</a:t>
            </a:r>
          </a:p>
          <a:p>
            <a:pPr marL="0" indent="0">
              <a:buNone/>
            </a:pPr>
            <a:r>
              <a:rPr lang="en-US" dirty="0"/>
              <a:t>12. Opportunities for fraud and abuse are substantially greater than in other countries </a:t>
            </a:r>
          </a:p>
          <a:p>
            <a:endParaRPr lang="en-US" dirty="0"/>
          </a:p>
        </p:txBody>
      </p:sp>
      <p:sp>
        <p:nvSpPr>
          <p:cNvPr id="4" name="Slide Number Placeholder 3">
            <a:extLst>
              <a:ext uri="{FF2B5EF4-FFF2-40B4-BE49-F238E27FC236}">
                <a16:creationId xmlns:a16="http://schemas.microsoft.com/office/drawing/2014/main" id="{D3C6F0CD-60CA-4E19-BF95-C3121BB713CA}"/>
              </a:ext>
            </a:extLst>
          </p:cNvPr>
          <p:cNvSpPr>
            <a:spLocks noGrp="1"/>
          </p:cNvSpPr>
          <p:nvPr>
            <p:ph type="sldNum" sz="quarter" idx="12"/>
          </p:nvPr>
        </p:nvSpPr>
        <p:spPr/>
        <p:txBody>
          <a:bodyPr/>
          <a:lstStyle/>
          <a:p>
            <a:fld id="{D183A92B-D7AC-4D61-A6D7-28D014C7096F}" type="slidenum">
              <a:rPr lang="en-US" smtClean="0"/>
              <a:t>19</a:t>
            </a:fld>
            <a:endParaRPr lang="en-US"/>
          </a:p>
        </p:txBody>
      </p:sp>
    </p:spTree>
    <p:extLst>
      <p:ext uri="{BB962C8B-B14F-4D97-AF65-F5344CB8AC3E}">
        <p14:creationId xmlns:p14="http://schemas.microsoft.com/office/powerpoint/2010/main" val="129475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A93B-7AEF-46F5-91D3-425CEBEA69A4}"/>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0A336A72-6613-4186-8FA7-847535A0276F}"/>
              </a:ext>
            </a:extLst>
          </p:cNvPr>
          <p:cNvSpPr>
            <a:spLocks noGrp="1"/>
          </p:cNvSpPr>
          <p:nvPr>
            <p:ph idx="1"/>
          </p:nvPr>
        </p:nvSpPr>
        <p:spPr/>
        <p:txBody>
          <a:bodyPr/>
          <a:lstStyle/>
          <a:p>
            <a:r>
              <a:rPr lang="en-US" dirty="0"/>
              <a:t>Introduction and summary</a:t>
            </a:r>
          </a:p>
          <a:p>
            <a:r>
              <a:rPr lang="en-US" dirty="0"/>
              <a:t>Background on the present US health-care system</a:t>
            </a:r>
          </a:p>
          <a:p>
            <a:r>
              <a:rPr lang="en-US" dirty="0"/>
              <a:t>Proposal for a new national health-care system</a:t>
            </a:r>
          </a:p>
          <a:p>
            <a:r>
              <a:rPr lang="en-US" dirty="0"/>
              <a:t>Discussion of key features of the new system</a:t>
            </a:r>
          </a:p>
        </p:txBody>
      </p:sp>
      <p:sp>
        <p:nvSpPr>
          <p:cNvPr id="4" name="Slide Number Placeholder 3">
            <a:extLst>
              <a:ext uri="{FF2B5EF4-FFF2-40B4-BE49-F238E27FC236}">
                <a16:creationId xmlns:a16="http://schemas.microsoft.com/office/drawing/2014/main" id="{BB2439D0-2A9F-4362-945A-375339792AF1}"/>
              </a:ext>
            </a:extLst>
          </p:cNvPr>
          <p:cNvSpPr>
            <a:spLocks noGrp="1"/>
          </p:cNvSpPr>
          <p:nvPr>
            <p:ph type="sldNum" sz="quarter" idx="12"/>
          </p:nvPr>
        </p:nvSpPr>
        <p:spPr/>
        <p:txBody>
          <a:bodyPr/>
          <a:lstStyle/>
          <a:p>
            <a:fld id="{D183A92B-D7AC-4D61-A6D7-28D014C7096F}" type="slidenum">
              <a:rPr lang="en-US" smtClean="0"/>
              <a:t>2</a:t>
            </a:fld>
            <a:endParaRPr lang="en-US"/>
          </a:p>
        </p:txBody>
      </p:sp>
    </p:spTree>
    <p:extLst>
      <p:ext uri="{BB962C8B-B14F-4D97-AF65-F5344CB8AC3E}">
        <p14:creationId xmlns:p14="http://schemas.microsoft.com/office/powerpoint/2010/main" val="388416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C780-02AB-402D-A2B4-B650EF786916}"/>
              </a:ext>
            </a:extLst>
          </p:cNvPr>
          <p:cNvSpPr>
            <a:spLocks noGrp="1"/>
          </p:cNvSpPr>
          <p:nvPr>
            <p:ph type="title"/>
          </p:nvPr>
        </p:nvSpPr>
        <p:spPr/>
        <p:txBody>
          <a:bodyPr>
            <a:noAutofit/>
          </a:bodyPr>
          <a:lstStyle/>
          <a:p>
            <a:r>
              <a:rPr lang="en-US" sz="3600" dirty="0"/>
              <a:t>The Oft-Cited Reasons for the High Cost of US Health Care Are a Red Herring</a:t>
            </a:r>
          </a:p>
        </p:txBody>
      </p:sp>
      <p:sp>
        <p:nvSpPr>
          <p:cNvPr id="3" name="Content Placeholder 2">
            <a:extLst>
              <a:ext uri="{FF2B5EF4-FFF2-40B4-BE49-F238E27FC236}">
                <a16:creationId xmlns:a16="http://schemas.microsoft.com/office/drawing/2014/main" id="{787354ED-9675-4453-84B8-B44477E51265}"/>
              </a:ext>
            </a:extLst>
          </p:cNvPr>
          <p:cNvSpPr>
            <a:spLocks noGrp="1"/>
          </p:cNvSpPr>
          <p:nvPr>
            <p:ph idx="1"/>
          </p:nvPr>
        </p:nvSpPr>
        <p:spPr/>
        <p:txBody>
          <a:bodyPr>
            <a:normAutofit lnSpcReduction="10000"/>
          </a:bodyPr>
          <a:lstStyle/>
          <a:p>
            <a:r>
              <a:rPr lang="en-US" dirty="0"/>
              <a:t>The oft-cited reasons for the high cost of US health care address the efficiency of various aspects of the US health-care system.</a:t>
            </a:r>
          </a:p>
          <a:p>
            <a:r>
              <a:rPr lang="en-US" dirty="0"/>
              <a:t>Collectively, they do not add up to explain why the present system is so expensive.</a:t>
            </a:r>
          </a:p>
          <a:p>
            <a:r>
              <a:rPr lang="en-US" i="1" dirty="0"/>
              <a:t>The present system is so expensive because its function and purpose is to make money for its controllers, not to deliver high-quality, low-cost health care to all Americans.</a:t>
            </a:r>
          </a:p>
          <a:p>
            <a:pPr marL="0" indent="0">
              <a:buNone/>
            </a:pPr>
            <a:endParaRPr lang="en-US" dirty="0"/>
          </a:p>
        </p:txBody>
      </p:sp>
      <p:sp>
        <p:nvSpPr>
          <p:cNvPr id="4" name="Slide Number Placeholder 3">
            <a:extLst>
              <a:ext uri="{FF2B5EF4-FFF2-40B4-BE49-F238E27FC236}">
                <a16:creationId xmlns:a16="http://schemas.microsoft.com/office/drawing/2014/main" id="{2097C002-D335-4A10-9B66-B586EFD86E87}"/>
              </a:ext>
            </a:extLst>
          </p:cNvPr>
          <p:cNvSpPr>
            <a:spLocks noGrp="1"/>
          </p:cNvSpPr>
          <p:nvPr>
            <p:ph type="sldNum" sz="quarter" idx="12"/>
          </p:nvPr>
        </p:nvSpPr>
        <p:spPr/>
        <p:txBody>
          <a:bodyPr/>
          <a:lstStyle/>
          <a:p>
            <a:fld id="{D183A92B-D7AC-4D61-A6D7-28D014C7096F}" type="slidenum">
              <a:rPr lang="en-US" smtClean="0"/>
              <a:t>20</a:t>
            </a:fld>
            <a:endParaRPr lang="en-US"/>
          </a:p>
        </p:txBody>
      </p:sp>
    </p:spTree>
    <p:extLst>
      <p:ext uri="{BB962C8B-B14F-4D97-AF65-F5344CB8AC3E}">
        <p14:creationId xmlns:p14="http://schemas.microsoft.com/office/powerpoint/2010/main" val="2167867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A014B2-84BB-4175-A149-9C77FDE992F1}"/>
              </a:ext>
            </a:extLst>
          </p:cNvPr>
          <p:cNvSpPr>
            <a:spLocks noGrp="1"/>
          </p:cNvSpPr>
          <p:nvPr>
            <p:ph type="title"/>
          </p:nvPr>
        </p:nvSpPr>
        <p:spPr/>
        <p:txBody>
          <a:bodyPr>
            <a:normAutofit fontScale="90000"/>
          </a:bodyPr>
          <a:lstStyle/>
          <a:p>
            <a:r>
              <a:rPr lang="en-US" dirty="0"/>
              <a:t>A Major Health-Care Cost Factor: Insurance</a:t>
            </a:r>
          </a:p>
        </p:txBody>
      </p:sp>
      <p:sp>
        <p:nvSpPr>
          <p:cNvPr id="6" name="Content Placeholder 5">
            <a:extLst>
              <a:ext uri="{FF2B5EF4-FFF2-40B4-BE49-F238E27FC236}">
                <a16:creationId xmlns:a16="http://schemas.microsoft.com/office/drawing/2014/main" id="{BBD20B49-C0A2-4FC1-AD1A-FC14E0ADBB50}"/>
              </a:ext>
            </a:extLst>
          </p:cNvPr>
          <p:cNvSpPr>
            <a:spLocks noGrp="1"/>
          </p:cNvSpPr>
          <p:nvPr>
            <p:ph idx="1"/>
          </p:nvPr>
        </p:nvSpPr>
        <p:spPr/>
        <p:txBody>
          <a:bodyPr>
            <a:normAutofit fontScale="85000" lnSpcReduction="10000"/>
          </a:bodyPr>
          <a:lstStyle/>
          <a:p>
            <a:pPr marL="0" indent="0">
              <a:buNone/>
            </a:pPr>
            <a:r>
              <a:rPr lang="en-US" dirty="0"/>
              <a:t>Health insurance increases costs in three ways:</a:t>
            </a:r>
          </a:p>
          <a:p>
            <a:pPr marL="514350" indent="-514350">
              <a:buFont typeface="+mj-lt"/>
              <a:buAutoNum type="arabicPeriod"/>
            </a:pPr>
            <a:r>
              <a:rPr lang="en-US" dirty="0"/>
              <a:t>The insurance processing cost: about 20% of the total.</a:t>
            </a:r>
          </a:p>
          <a:p>
            <a:pPr marL="514350" indent="-514350">
              <a:buFont typeface="+mj-lt"/>
              <a:buAutoNum type="arabicPeriod"/>
            </a:pPr>
            <a:r>
              <a:rPr lang="en-US" dirty="0"/>
              <a:t>The incentive to increase costs, because the immediate cost of additional services is zero or low.</a:t>
            </a:r>
          </a:p>
          <a:p>
            <a:pPr marL="514350" indent="-514350">
              <a:buFont typeface="+mj-lt"/>
              <a:buAutoNum type="arabicPeriod"/>
            </a:pPr>
            <a:r>
              <a:rPr lang="en-US" dirty="0"/>
              <a:t>The separation of consideration of the relationship of benefits to costs from health-care decisions</a:t>
            </a:r>
          </a:p>
          <a:p>
            <a:pPr marL="0" indent="0">
              <a:buNone/>
            </a:pPr>
            <a:r>
              <a:rPr lang="en-US" dirty="0"/>
              <a:t>These factors have caused the system to grow to a very large part of the economy (17.2% of GDP).</a:t>
            </a:r>
          </a:p>
          <a:p>
            <a:pPr marL="0" indent="0">
              <a:buNone/>
            </a:pPr>
            <a:r>
              <a:rPr lang="en-US" dirty="0"/>
              <a:t>US health care is now very costly for reasons other than insurance (which is about 20% of the cost).</a:t>
            </a:r>
          </a:p>
          <a:p>
            <a:pPr marL="0" indent="0">
              <a:buNone/>
            </a:pPr>
            <a:endParaRPr lang="en-US" dirty="0"/>
          </a:p>
        </p:txBody>
      </p:sp>
      <p:sp>
        <p:nvSpPr>
          <p:cNvPr id="4" name="Slide Number Placeholder 3">
            <a:extLst>
              <a:ext uri="{FF2B5EF4-FFF2-40B4-BE49-F238E27FC236}">
                <a16:creationId xmlns:a16="http://schemas.microsoft.com/office/drawing/2014/main" id="{5D642799-BCFB-4D4E-9BFD-45A6FEA65398}"/>
              </a:ext>
            </a:extLst>
          </p:cNvPr>
          <p:cNvSpPr>
            <a:spLocks noGrp="1"/>
          </p:cNvSpPr>
          <p:nvPr>
            <p:ph type="sldNum" sz="quarter" idx="12"/>
          </p:nvPr>
        </p:nvSpPr>
        <p:spPr/>
        <p:txBody>
          <a:bodyPr/>
          <a:lstStyle/>
          <a:p>
            <a:fld id="{D183A92B-D7AC-4D61-A6D7-28D014C7096F}" type="slidenum">
              <a:rPr lang="en-US" smtClean="0"/>
              <a:t>21</a:t>
            </a:fld>
            <a:endParaRPr lang="en-US"/>
          </a:p>
        </p:txBody>
      </p:sp>
    </p:spTree>
    <p:extLst>
      <p:ext uri="{BB962C8B-B14F-4D97-AF65-F5344CB8AC3E}">
        <p14:creationId xmlns:p14="http://schemas.microsoft.com/office/powerpoint/2010/main" val="501682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18437-D119-4B74-98A8-E90E89B63830}"/>
              </a:ext>
            </a:extLst>
          </p:cNvPr>
          <p:cNvSpPr>
            <a:spLocks noGrp="1"/>
          </p:cNvSpPr>
          <p:nvPr>
            <p:ph type="title"/>
          </p:nvPr>
        </p:nvSpPr>
        <p:spPr>
          <a:xfrm>
            <a:off x="304800" y="227013"/>
            <a:ext cx="8229600" cy="1143000"/>
          </a:xfrm>
        </p:spPr>
        <p:txBody>
          <a:bodyPr>
            <a:noAutofit/>
          </a:bodyPr>
          <a:lstStyle/>
          <a:p>
            <a:r>
              <a:rPr lang="en-US" sz="3600" dirty="0"/>
              <a:t>Private Health-Care Insurance Is Much Costlier than Public Health-Care Insurance</a:t>
            </a:r>
          </a:p>
        </p:txBody>
      </p:sp>
      <p:sp>
        <p:nvSpPr>
          <p:cNvPr id="3" name="Content Placeholder 2">
            <a:extLst>
              <a:ext uri="{FF2B5EF4-FFF2-40B4-BE49-F238E27FC236}">
                <a16:creationId xmlns:a16="http://schemas.microsoft.com/office/drawing/2014/main" id="{71B79EDF-3503-474D-BF74-8F06B2B6DCF3}"/>
              </a:ext>
            </a:extLst>
          </p:cNvPr>
          <p:cNvSpPr>
            <a:spLocks noGrp="1"/>
          </p:cNvSpPr>
          <p:nvPr>
            <p:ph idx="1"/>
          </p:nvPr>
        </p:nvSpPr>
        <p:spPr/>
        <p:txBody>
          <a:bodyPr>
            <a:normAutofit lnSpcReduction="10000"/>
          </a:bodyPr>
          <a:lstStyle/>
          <a:p>
            <a:r>
              <a:rPr lang="en-US" dirty="0"/>
              <a:t>Many nations use public health insurance (“social insurance”) as a means of providing access to health services.</a:t>
            </a:r>
          </a:p>
          <a:p>
            <a:r>
              <a:rPr lang="en-US" dirty="0"/>
              <a:t>A few countries use highly regulated private insurers to conduct insurance processing.</a:t>
            </a:r>
          </a:p>
          <a:p>
            <a:r>
              <a:rPr lang="en-US" dirty="0"/>
              <a:t>No developed country uses private insurers to the extent that the US does, with such disastrous results (low coverage, very high cost).</a:t>
            </a:r>
          </a:p>
        </p:txBody>
      </p:sp>
      <p:sp>
        <p:nvSpPr>
          <p:cNvPr id="4" name="Slide Number Placeholder 3">
            <a:extLst>
              <a:ext uri="{FF2B5EF4-FFF2-40B4-BE49-F238E27FC236}">
                <a16:creationId xmlns:a16="http://schemas.microsoft.com/office/drawing/2014/main" id="{E93A63F2-94BC-4D3E-A347-7621504F4856}"/>
              </a:ext>
            </a:extLst>
          </p:cNvPr>
          <p:cNvSpPr>
            <a:spLocks noGrp="1"/>
          </p:cNvSpPr>
          <p:nvPr>
            <p:ph type="sldNum" sz="quarter" idx="12"/>
          </p:nvPr>
        </p:nvSpPr>
        <p:spPr/>
        <p:txBody>
          <a:bodyPr/>
          <a:lstStyle/>
          <a:p>
            <a:fld id="{D183A92B-D7AC-4D61-A6D7-28D014C7096F}" type="slidenum">
              <a:rPr lang="en-US" smtClean="0"/>
              <a:t>22</a:t>
            </a:fld>
            <a:endParaRPr lang="en-US"/>
          </a:p>
        </p:txBody>
      </p:sp>
    </p:spTree>
    <p:extLst>
      <p:ext uri="{BB962C8B-B14F-4D97-AF65-F5344CB8AC3E}">
        <p14:creationId xmlns:p14="http://schemas.microsoft.com/office/powerpoint/2010/main" val="2835728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EE28B-CF14-4C88-B689-59B0967AF773}"/>
              </a:ext>
            </a:extLst>
          </p:cNvPr>
          <p:cNvSpPr>
            <a:spLocks noGrp="1"/>
          </p:cNvSpPr>
          <p:nvPr>
            <p:ph type="title"/>
          </p:nvPr>
        </p:nvSpPr>
        <p:spPr/>
        <p:txBody>
          <a:bodyPr>
            <a:normAutofit fontScale="90000"/>
          </a:bodyPr>
          <a:lstStyle/>
          <a:p>
            <a:r>
              <a:rPr lang="en-US" dirty="0"/>
              <a:t>How Did the Present System Evolve?</a:t>
            </a:r>
          </a:p>
        </p:txBody>
      </p:sp>
      <p:sp>
        <p:nvSpPr>
          <p:cNvPr id="3" name="Content Placeholder 2">
            <a:extLst>
              <a:ext uri="{FF2B5EF4-FFF2-40B4-BE49-F238E27FC236}">
                <a16:creationId xmlns:a16="http://schemas.microsoft.com/office/drawing/2014/main" id="{3C3EB59D-8EBE-4266-99CA-4D0003974B3F}"/>
              </a:ext>
            </a:extLst>
          </p:cNvPr>
          <p:cNvSpPr>
            <a:spLocks noGrp="1"/>
          </p:cNvSpPr>
          <p:nvPr>
            <p:ph idx="1"/>
          </p:nvPr>
        </p:nvSpPr>
        <p:spPr/>
        <p:txBody>
          <a:bodyPr/>
          <a:lstStyle/>
          <a:p>
            <a:r>
              <a:rPr lang="en-US" dirty="0"/>
              <a:t>Up to the 1930s, US health care was not insurance-based.</a:t>
            </a:r>
          </a:p>
          <a:p>
            <a:r>
              <a:rPr lang="en-US" dirty="0"/>
              <a:t>The move to an insurance-based system started in the 1930s, as part of the nation’s expanding social insurance programs, and was largely completed by 1960.</a:t>
            </a:r>
          </a:p>
          <a:p>
            <a:r>
              <a:rPr lang="en-US" dirty="0"/>
              <a:t>How did the system get so costly: the story of the frog in the cooking pot.</a:t>
            </a:r>
          </a:p>
          <a:p>
            <a:endParaRPr lang="en-US" dirty="0"/>
          </a:p>
        </p:txBody>
      </p:sp>
      <p:sp>
        <p:nvSpPr>
          <p:cNvPr id="4" name="Slide Number Placeholder 3">
            <a:extLst>
              <a:ext uri="{FF2B5EF4-FFF2-40B4-BE49-F238E27FC236}">
                <a16:creationId xmlns:a16="http://schemas.microsoft.com/office/drawing/2014/main" id="{DD68BD4F-9042-442C-AA40-7FA989177FA0}"/>
              </a:ext>
            </a:extLst>
          </p:cNvPr>
          <p:cNvSpPr>
            <a:spLocks noGrp="1"/>
          </p:cNvSpPr>
          <p:nvPr>
            <p:ph type="sldNum" sz="quarter" idx="12"/>
          </p:nvPr>
        </p:nvSpPr>
        <p:spPr/>
        <p:txBody>
          <a:bodyPr/>
          <a:lstStyle/>
          <a:p>
            <a:fld id="{D183A92B-D7AC-4D61-A6D7-28D014C7096F}" type="slidenum">
              <a:rPr lang="en-US" smtClean="0"/>
              <a:t>23</a:t>
            </a:fld>
            <a:endParaRPr lang="en-US"/>
          </a:p>
        </p:txBody>
      </p:sp>
    </p:spTree>
    <p:extLst>
      <p:ext uri="{BB962C8B-B14F-4D97-AF65-F5344CB8AC3E}">
        <p14:creationId xmlns:p14="http://schemas.microsoft.com/office/powerpoint/2010/main" val="1135651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2E9B6-D73A-4D98-BAB3-F1A0971FF906}"/>
              </a:ext>
            </a:extLst>
          </p:cNvPr>
          <p:cNvSpPr>
            <a:spLocks noGrp="1"/>
          </p:cNvSpPr>
          <p:nvPr>
            <p:ph type="title"/>
          </p:nvPr>
        </p:nvSpPr>
        <p:spPr/>
        <p:txBody>
          <a:bodyPr>
            <a:normAutofit fontScale="90000"/>
          </a:bodyPr>
          <a:lstStyle/>
          <a:p>
            <a:r>
              <a:rPr lang="en-US" dirty="0"/>
              <a:t>The Present System Is Costly, but  No Longer just because of Insurance</a:t>
            </a:r>
          </a:p>
        </p:txBody>
      </p:sp>
      <p:sp>
        <p:nvSpPr>
          <p:cNvPr id="3" name="Content Placeholder 2">
            <a:extLst>
              <a:ext uri="{FF2B5EF4-FFF2-40B4-BE49-F238E27FC236}">
                <a16:creationId xmlns:a16="http://schemas.microsoft.com/office/drawing/2014/main" id="{51078CCA-169F-4AFF-B243-8EFE93DD2C8A}"/>
              </a:ext>
            </a:extLst>
          </p:cNvPr>
          <p:cNvSpPr>
            <a:spLocks noGrp="1"/>
          </p:cNvSpPr>
          <p:nvPr>
            <p:ph idx="1"/>
          </p:nvPr>
        </p:nvSpPr>
        <p:spPr/>
        <p:txBody>
          <a:bodyPr>
            <a:normAutofit fontScale="92500" lnSpcReduction="10000"/>
          </a:bodyPr>
          <a:lstStyle/>
          <a:p>
            <a:r>
              <a:rPr lang="en-US" dirty="0"/>
              <a:t>The adoption of a private insurance-based model explains how the cost of US health care rose to such extremely high levels.</a:t>
            </a:r>
          </a:p>
          <a:p>
            <a:r>
              <a:rPr lang="en-US" dirty="0"/>
              <a:t>It does not explain why the system is so much more costly than insurance-based systems of other countries.</a:t>
            </a:r>
          </a:p>
          <a:p>
            <a:r>
              <a:rPr lang="en-US" dirty="0"/>
              <a:t>Insurance is now just one of many factors affecting the cost of US health care.</a:t>
            </a:r>
          </a:p>
          <a:p>
            <a:r>
              <a:rPr lang="en-US" dirty="0"/>
              <a:t>What is the real reason why US health care is so costly?</a:t>
            </a:r>
          </a:p>
        </p:txBody>
      </p:sp>
      <p:sp>
        <p:nvSpPr>
          <p:cNvPr id="4" name="Slide Number Placeholder 3">
            <a:extLst>
              <a:ext uri="{FF2B5EF4-FFF2-40B4-BE49-F238E27FC236}">
                <a16:creationId xmlns:a16="http://schemas.microsoft.com/office/drawing/2014/main" id="{5AA5A98C-103D-4E09-9592-5BB3F4FED1BB}"/>
              </a:ext>
            </a:extLst>
          </p:cNvPr>
          <p:cNvSpPr>
            <a:spLocks noGrp="1"/>
          </p:cNvSpPr>
          <p:nvPr>
            <p:ph type="sldNum" sz="quarter" idx="12"/>
          </p:nvPr>
        </p:nvSpPr>
        <p:spPr/>
        <p:txBody>
          <a:bodyPr/>
          <a:lstStyle/>
          <a:p>
            <a:fld id="{D183A92B-D7AC-4D61-A6D7-28D014C7096F}" type="slidenum">
              <a:rPr lang="en-US" smtClean="0"/>
              <a:t>24</a:t>
            </a:fld>
            <a:endParaRPr lang="en-US"/>
          </a:p>
        </p:txBody>
      </p:sp>
    </p:spTree>
    <p:extLst>
      <p:ext uri="{BB962C8B-B14F-4D97-AF65-F5344CB8AC3E}">
        <p14:creationId xmlns:p14="http://schemas.microsoft.com/office/powerpoint/2010/main" val="3690828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157E5-652E-4E1E-ADA2-46F010B6421F}"/>
              </a:ext>
            </a:extLst>
          </p:cNvPr>
          <p:cNvSpPr>
            <a:spLocks noGrp="1"/>
          </p:cNvSpPr>
          <p:nvPr>
            <p:ph type="title"/>
          </p:nvPr>
        </p:nvSpPr>
        <p:spPr>
          <a:xfrm>
            <a:off x="457200" y="431800"/>
            <a:ext cx="8229600" cy="1143000"/>
          </a:xfrm>
        </p:spPr>
        <p:txBody>
          <a:bodyPr>
            <a:noAutofit/>
          </a:bodyPr>
          <a:lstStyle/>
          <a:p>
            <a:r>
              <a:rPr lang="en-US" sz="3600" dirty="0"/>
              <a:t>The Fundamental Reason for the High Cost of US Health Care: A Misguided Purpose</a:t>
            </a:r>
          </a:p>
        </p:txBody>
      </p:sp>
      <p:sp>
        <p:nvSpPr>
          <p:cNvPr id="3" name="Content Placeholder 2">
            <a:extLst>
              <a:ext uri="{FF2B5EF4-FFF2-40B4-BE49-F238E27FC236}">
                <a16:creationId xmlns:a16="http://schemas.microsoft.com/office/drawing/2014/main" id="{604A7254-BDE8-48F2-B659-795DF69F497F}"/>
              </a:ext>
            </a:extLst>
          </p:cNvPr>
          <p:cNvSpPr>
            <a:spLocks noGrp="1"/>
          </p:cNvSpPr>
          <p:nvPr>
            <p:ph idx="1"/>
          </p:nvPr>
        </p:nvSpPr>
        <p:spPr>
          <a:xfrm>
            <a:off x="457200" y="1711060"/>
            <a:ext cx="8229600" cy="4525963"/>
          </a:xfrm>
        </p:spPr>
        <p:txBody>
          <a:bodyPr>
            <a:normAutofit fontScale="92500" lnSpcReduction="20000"/>
          </a:bodyPr>
          <a:lstStyle/>
          <a:p>
            <a:r>
              <a:rPr lang="en-US" dirty="0"/>
              <a:t>The fundamental reason for the high cost of health care in the US is that the function and purpose of the system are no longer to provide high-quality health care at low cost, but instead to generate wealth for the system controllers – insurers and medical providers and suppliers.</a:t>
            </a:r>
          </a:p>
          <a:p>
            <a:r>
              <a:rPr lang="en-US" dirty="0"/>
              <a:t>The system is structured and optimized to generate high income for the medical establishment and high profit for insurance companies, not to provide high-quality care at low cost.</a:t>
            </a:r>
          </a:p>
        </p:txBody>
      </p:sp>
      <p:sp>
        <p:nvSpPr>
          <p:cNvPr id="4" name="Slide Number Placeholder 3">
            <a:extLst>
              <a:ext uri="{FF2B5EF4-FFF2-40B4-BE49-F238E27FC236}">
                <a16:creationId xmlns:a16="http://schemas.microsoft.com/office/drawing/2014/main" id="{41434280-BC2E-4317-BDA0-04B3CFF8660E}"/>
              </a:ext>
            </a:extLst>
          </p:cNvPr>
          <p:cNvSpPr>
            <a:spLocks noGrp="1"/>
          </p:cNvSpPr>
          <p:nvPr>
            <p:ph type="sldNum" sz="quarter" idx="12"/>
          </p:nvPr>
        </p:nvSpPr>
        <p:spPr/>
        <p:txBody>
          <a:bodyPr/>
          <a:lstStyle/>
          <a:p>
            <a:fld id="{D183A92B-D7AC-4D61-A6D7-28D014C7096F}" type="slidenum">
              <a:rPr lang="en-US" smtClean="0"/>
              <a:t>25</a:t>
            </a:fld>
            <a:endParaRPr lang="en-US"/>
          </a:p>
        </p:txBody>
      </p:sp>
    </p:spTree>
    <p:extLst>
      <p:ext uri="{BB962C8B-B14F-4D97-AF65-F5344CB8AC3E}">
        <p14:creationId xmlns:p14="http://schemas.microsoft.com/office/powerpoint/2010/main" val="3492805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7A58-1CA1-4435-9DDA-72F5A2CBDED4}"/>
              </a:ext>
            </a:extLst>
          </p:cNvPr>
          <p:cNvSpPr>
            <a:spLocks noGrp="1"/>
          </p:cNvSpPr>
          <p:nvPr>
            <p:ph type="title"/>
          </p:nvPr>
        </p:nvSpPr>
        <p:spPr/>
        <p:txBody>
          <a:bodyPr>
            <a:normAutofit fontScale="90000"/>
          </a:bodyPr>
          <a:lstStyle/>
          <a:p>
            <a:r>
              <a:rPr lang="en-US" dirty="0"/>
              <a:t>The US Health-Care System Has Been Hijacked by Wall Street</a:t>
            </a:r>
          </a:p>
        </p:txBody>
      </p:sp>
      <p:sp>
        <p:nvSpPr>
          <p:cNvPr id="3" name="Content Placeholder 2">
            <a:extLst>
              <a:ext uri="{FF2B5EF4-FFF2-40B4-BE49-F238E27FC236}">
                <a16:creationId xmlns:a16="http://schemas.microsoft.com/office/drawing/2014/main" id="{A6AB0E98-BECC-47A5-9972-F1B09DAAFC67}"/>
              </a:ext>
            </a:extLst>
          </p:cNvPr>
          <p:cNvSpPr>
            <a:spLocks noGrp="1"/>
          </p:cNvSpPr>
          <p:nvPr>
            <p:ph idx="1"/>
          </p:nvPr>
        </p:nvSpPr>
        <p:spPr/>
        <p:txBody>
          <a:bodyPr>
            <a:normAutofit fontScale="92500" lnSpcReduction="20000"/>
          </a:bodyPr>
          <a:lstStyle/>
          <a:p>
            <a:r>
              <a:rPr lang="en-US" dirty="0"/>
              <a:t>The controllers of the present system are the medical establishment and the insurance industry.</a:t>
            </a:r>
          </a:p>
          <a:p>
            <a:r>
              <a:rPr lang="en-US" dirty="0"/>
              <a:t>This arrangement has been enabled by the US government.</a:t>
            </a:r>
          </a:p>
          <a:p>
            <a:r>
              <a:rPr lang="en-US" dirty="0"/>
              <a:t>The present system is a collusion, a conspiracy, to charge the US public far more than the true value of the delivered health care (17.2% of GDP vs. about 5% of GDP).  The conspirators are the medical establishment, the insurance companies and the US government.</a:t>
            </a:r>
          </a:p>
        </p:txBody>
      </p:sp>
      <p:sp>
        <p:nvSpPr>
          <p:cNvPr id="4" name="Slide Number Placeholder 3">
            <a:extLst>
              <a:ext uri="{FF2B5EF4-FFF2-40B4-BE49-F238E27FC236}">
                <a16:creationId xmlns:a16="http://schemas.microsoft.com/office/drawing/2014/main" id="{1E27CA72-34BB-44FF-9957-68BA30AE1900}"/>
              </a:ext>
            </a:extLst>
          </p:cNvPr>
          <p:cNvSpPr>
            <a:spLocks noGrp="1"/>
          </p:cNvSpPr>
          <p:nvPr>
            <p:ph type="sldNum" sz="quarter" idx="12"/>
          </p:nvPr>
        </p:nvSpPr>
        <p:spPr/>
        <p:txBody>
          <a:bodyPr/>
          <a:lstStyle/>
          <a:p>
            <a:fld id="{D183A92B-D7AC-4D61-A6D7-28D014C7096F}" type="slidenum">
              <a:rPr lang="en-US" smtClean="0"/>
              <a:t>26</a:t>
            </a:fld>
            <a:endParaRPr lang="en-US"/>
          </a:p>
        </p:txBody>
      </p:sp>
    </p:spTree>
    <p:extLst>
      <p:ext uri="{BB962C8B-B14F-4D97-AF65-F5344CB8AC3E}">
        <p14:creationId xmlns:p14="http://schemas.microsoft.com/office/powerpoint/2010/main" val="2334049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A04A-3475-4EB7-92F1-5BD2FFCDFA78}"/>
              </a:ext>
            </a:extLst>
          </p:cNvPr>
          <p:cNvSpPr>
            <a:spLocks noGrp="1"/>
          </p:cNvSpPr>
          <p:nvPr>
            <p:ph type="title"/>
          </p:nvPr>
        </p:nvSpPr>
        <p:spPr/>
        <p:txBody>
          <a:bodyPr>
            <a:normAutofit fontScale="90000"/>
          </a:bodyPr>
          <a:lstStyle/>
          <a:p>
            <a:r>
              <a:rPr lang="en-US" dirty="0"/>
              <a:t>How to Achieve High Quality at Low Cost?</a:t>
            </a:r>
          </a:p>
        </p:txBody>
      </p:sp>
      <p:sp>
        <p:nvSpPr>
          <p:cNvPr id="3" name="Content Placeholder 2">
            <a:extLst>
              <a:ext uri="{FF2B5EF4-FFF2-40B4-BE49-F238E27FC236}">
                <a16:creationId xmlns:a16="http://schemas.microsoft.com/office/drawing/2014/main" id="{4C997566-D0F6-4303-8D4C-983A8237C3C1}"/>
              </a:ext>
            </a:extLst>
          </p:cNvPr>
          <p:cNvSpPr>
            <a:spLocks noGrp="1"/>
          </p:cNvSpPr>
          <p:nvPr>
            <p:ph idx="1"/>
          </p:nvPr>
        </p:nvSpPr>
        <p:spPr/>
        <p:txBody>
          <a:bodyPr>
            <a:normAutofit fontScale="85000" lnSpcReduction="20000"/>
          </a:bodyPr>
          <a:lstStyle/>
          <a:p>
            <a:r>
              <a:rPr lang="en-US" dirty="0"/>
              <a:t>At the level of the individual health-care-treatment episode, quality is high.</a:t>
            </a:r>
          </a:p>
          <a:p>
            <a:r>
              <a:rPr lang="en-US" dirty="0"/>
              <a:t>Treatment cost at this level may be high, but often not unreasonably so (high efficiency).</a:t>
            </a:r>
          </a:p>
          <a:p>
            <a:r>
              <a:rPr lang="en-US" dirty="0"/>
              <a:t>Total system cost is high because too much treatment has little effect on outcome (low effectiveness (“benefit”)).</a:t>
            </a:r>
          </a:p>
          <a:p>
            <a:r>
              <a:rPr lang="en-US" dirty="0"/>
              <a:t>High quality for low cost is achieved by making treatment decisions, at the episodic (case) level, for which the ratio of benefit to cost is high.</a:t>
            </a:r>
          </a:p>
          <a:p>
            <a:r>
              <a:rPr lang="en-US" i="1" dirty="0"/>
              <a:t>The decision must take into account the characteristics of the individual case.</a:t>
            </a:r>
          </a:p>
          <a:p>
            <a:endParaRPr lang="en-US" dirty="0"/>
          </a:p>
        </p:txBody>
      </p:sp>
      <p:sp>
        <p:nvSpPr>
          <p:cNvPr id="4" name="Slide Number Placeholder 3">
            <a:extLst>
              <a:ext uri="{FF2B5EF4-FFF2-40B4-BE49-F238E27FC236}">
                <a16:creationId xmlns:a16="http://schemas.microsoft.com/office/drawing/2014/main" id="{F090F4FC-3BD1-4C15-85F1-A4FA143492E5}"/>
              </a:ext>
            </a:extLst>
          </p:cNvPr>
          <p:cNvSpPr>
            <a:spLocks noGrp="1"/>
          </p:cNvSpPr>
          <p:nvPr>
            <p:ph type="sldNum" sz="quarter" idx="12"/>
          </p:nvPr>
        </p:nvSpPr>
        <p:spPr/>
        <p:txBody>
          <a:bodyPr/>
          <a:lstStyle/>
          <a:p>
            <a:fld id="{D183A92B-D7AC-4D61-A6D7-28D014C7096F}" type="slidenum">
              <a:rPr lang="en-US" smtClean="0"/>
              <a:t>27</a:t>
            </a:fld>
            <a:endParaRPr lang="en-US"/>
          </a:p>
        </p:txBody>
      </p:sp>
    </p:spTree>
    <p:extLst>
      <p:ext uri="{BB962C8B-B14F-4D97-AF65-F5344CB8AC3E}">
        <p14:creationId xmlns:p14="http://schemas.microsoft.com/office/powerpoint/2010/main" val="2868827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71157-1597-452C-B48C-53C957604BC6}"/>
              </a:ext>
            </a:extLst>
          </p:cNvPr>
          <p:cNvSpPr>
            <a:spLocks noGrp="1"/>
          </p:cNvSpPr>
          <p:nvPr>
            <p:ph type="title"/>
          </p:nvPr>
        </p:nvSpPr>
        <p:spPr/>
        <p:txBody>
          <a:bodyPr>
            <a:normAutofit fontScale="90000"/>
          </a:bodyPr>
          <a:lstStyle/>
          <a:p>
            <a:r>
              <a:rPr lang="en-US" dirty="0"/>
              <a:t>The Time Is Nigh for Transition to a New Health-Care-System Paradigm</a:t>
            </a:r>
          </a:p>
        </p:txBody>
      </p:sp>
      <p:sp>
        <p:nvSpPr>
          <p:cNvPr id="3" name="Content Placeholder 2">
            <a:extLst>
              <a:ext uri="{FF2B5EF4-FFF2-40B4-BE49-F238E27FC236}">
                <a16:creationId xmlns:a16="http://schemas.microsoft.com/office/drawing/2014/main" id="{03D32871-416A-4C7E-8A02-EF7FD9F75A0C}"/>
              </a:ext>
            </a:extLst>
          </p:cNvPr>
          <p:cNvSpPr>
            <a:spLocks noGrp="1"/>
          </p:cNvSpPr>
          <p:nvPr>
            <p:ph idx="1"/>
          </p:nvPr>
        </p:nvSpPr>
        <p:spPr/>
        <p:txBody>
          <a:bodyPr>
            <a:normAutofit fontScale="92500" lnSpcReduction="20000"/>
          </a:bodyPr>
          <a:lstStyle/>
          <a:p>
            <a:r>
              <a:rPr lang="en-US" dirty="0"/>
              <a:t>The fee-for-service and private insurance business models served us well for a time, but they are not serving us well any longer.</a:t>
            </a:r>
          </a:p>
          <a:p>
            <a:r>
              <a:rPr lang="en-US" dirty="0"/>
              <a:t>Every year, the US economy transfers about two trillion dollars to the medical establishment and insurance companies.  This money is wasted since the quality of care delivered can be provided at much less cost.  This waste continues, year after year.</a:t>
            </a:r>
          </a:p>
          <a:p>
            <a:r>
              <a:rPr lang="en-US" dirty="0"/>
              <a:t>The current system is so bad that it is nigh time to move to a new system.</a:t>
            </a:r>
          </a:p>
        </p:txBody>
      </p:sp>
      <p:sp>
        <p:nvSpPr>
          <p:cNvPr id="4" name="Slide Number Placeholder 3">
            <a:extLst>
              <a:ext uri="{FF2B5EF4-FFF2-40B4-BE49-F238E27FC236}">
                <a16:creationId xmlns:a16="http://schemas.microsoft.com/office/drawing/2014/main" id="{351AF97D-EC9D-409C-9086-3AC12E07E624}"/>
              </a:ext>
            </a:extLst>
          </p:cNvPr>
          <p:cNvSpPr>
            <a:spLocks noGrp="1"/>
          </p:cNvSpPr>
          <p:nvPr>
            <p:ph type="sldNum" sz="quarter" idx="12"/>
          </p:nvPr>
        </p:nvSpPr>
        <p:spPr/>
        <p:txBody>
          <a:bodyPr/>
          <a:lstStyle/>
          <a:p>
            <a:fld id="{D183A92B-D7AC-4D61-A6D7-28D014C7096F}" type="slidenum">
              <a:rPr lang="en-US" smtClean="0"/>
              <a:t>28</a:t>
            </a:fld>
            <a:endParaRPr lang="en-US"/>
          </a:p>
        </p:txBody>
      </p:sp>
    </p:spTree>
    <p:extLst>
      <p:ext uri="{BB962C8B-B14F-4D97-AF65-F5344CB8AC3E}">
        <p14:creationId xmlns:p14="http://schemas.microsoft.com/office/powerpoint/2010/main" val="21657496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61C30-060E-493D-B2D1-BBD87BCC3032}"/>
              </a:ext>
            </a:extLst>
          </p:cNvPr>
          <p:cNvSpPr>
            <a:spLocks noGrp="1"/>
          </p:cNvSpPr>
          <p:nvPr>
            <p:ph type="title"/>
          </p:nvPr>
        </p:nvSpPr>
        <p:spPr>
          <a:xfrm>
            <a:off x="457200" y="274638"/>
            <a:ext cx="8229600" cy="1020762"/>
          </a:xfrm>
        </p:spPr>
        <p:txBody>
          <a:bodyPr>
            <a:normAutofit fontScale="90000"/>
          </a:bodyPr>
          <a:lstStyle/>
          <a:p>
            <a:r>
              <a:rPr lang="en-US" dirty="0"/>
              <a:t>Proposal for a New US Health-Care System: Free Basic Health Care</a:t>
            </a:r>
          </a:p>
        </p:txBody>
      </p:sp>
      <p:sp>
        <p:nvSpPr>
          <p:cNvPr id="3" name="Content Placeholder 2">
            <a:extLst>
              <a:ext uri="{FF2B5EF4-FFF2-40B4-BE49-F238E27FC236}">
                <a16:creationId xmlns:a16="http://schemas.microsoft.com/office/drawing/2014/main" id="{2A462F5F-351A-4E1D-A86B-B817779A4DB6}"/>
              </a:ext>
            </a:extLst>
          </p:cNvPr>
          <p:cNvSpPr>
            <a:spLocks noGrp="1"/>
          </p:cNvSpPr>
          <p:nvPr>
            <p:ph idx="1"/>
          </p:nvPr>
        </p:nvSpPr>
        <p:spPr>
          <a:xfrm>
            <a:off x="457200" y="1447800"/>
            <a:ext cx="8229600" cy="4678363"/>
          </a:xfrm>
        </p:spPr>
        <p:txBody>
          <a:bodyPr>
            <a:normAutofit fontScale="70000" lnSpcReduction="20000"/>
          </a:bodyPr>
          <a:lstStyle/>
          <a:p>
            <a:pPr marL="0" indent="0">
              <a:buNone/>
            </a:pPr>
            <a:r>
              <a:rPr lang="en-US" dirty="0"/>
              <a:t>A new National Health Service, having the following key features:</a:t>
            </a:r>
          </a:p>
          <a:p>
            <a:pPr marL="514350" indent="-514350">
              <a:buFont typeface="+mj-lt"/>
              <a:buAutoNum type="arabicPeriod"/>
            </a:pPr>
            <a:r>
              <a:rPr lang="en-US" dirty="0"/>
              <a:t>A nationwide system of basic-health-care clinics, within walking distance of most US homes.  The clinics will provide free basic-health-care services to all US residents.  (For remote areas, “The Flying Doctor / Flying Nurse,” as in Australia.)</a:t>
            </a:r>
          </a:p>
          <a:p>
            <a:pPr marL="514350" indent="-514350">
              <a:buFont typeface="+mj-lt"/>
              <a:buAutoNum type="arabicPeriod"/>
            </a:pPr>
            <a:r>
              <a:rPr lang="en-US" dirty="0"/>
              <a:t>Clinics will refer out-of-scope cases to regional (city) hospitals.  The hospitals will provide basic hospital care, free of charge.</a:t>
            </a:r>
          </a:p>
          <a:p>
            <a:pPr marL="514350" indent="-514350">
              <a:buFont typeface="+mj-lt"/>
              <a:buAutoNum type="arabicPeriod"/>
            </a:pPr>
            <a:r>
              <a:rPr lang="en-US" dirty="0"/>
              <a:t>The employees of the clinics and hospitals will be government employees, just as government employees in public education and national defense.</a:t>
            </a:r>
          </a:p>
          <a:p>
            <a:pPr marL="514350" indent="-514350">
              <a:buFont typeface="+mj-lt"/>
              <a:buAutoNum type="arabicPeriod"/>
            </a:pPr>
            <a:r>
              <a:rPr lang="en-US" dirty="0"/>
              <a:t>Insurance is not part of the public health-care system: direct access to health-care </a:t>
            </a:r>
            <a:r>
              <a:rPr lang="en-US" i="1" dirty="0"/>
              <a:t>services</a:t>
            </a:r>
            <a:r>
              <a:rPr lang="en-US" dirty="0"/>
              <a:t>, not to health-care </a:t>
            </a:r>
            <a:r>
              <a:rPr lang="en-US" i="1" dirty="0"/>
              <a:t>insurance</a:t>
            </a:r>
            <a:r>
              <a:rPr lang="en-US" dirty="0"/>
              <a:t>.</a:t>
            </a:r>
          </a:p>
          <a:p>
            <a:pPr marL="514350" indent="-514350">
              <a:buFont typeface="+mj-lt"/>
              <a:buAutoNum type="arabicPeriod"/>
            </a:pPr>
            <a:r>
              <a:rPr lang="en-US" dirty="0"/>
              <a:t>Set a budget level for the total national health-care cost, such as 5% of GDP – the total cost is no longer open-ended</a:t>
            </a:r>
          </a:p>
        </p:txBody>
      </p:sp>
      <p:sp>
        <p:nvSpPr>
          <p:cNvPr id="4" name="Slide Number Placeholder 3">
            <a:extLst>
              <a:ext uri="{FF2B5EF4-FFF2-40B4-BE49-F238E27FC236}">
                <a16:creationId xmlns:a16="http://schemas.microsoft.com/office/drawing/2014/main" id="{7247EB5A-FC96-42D6-802D-42E426C2EB0A}"/>
              </a:ext>
            </a:extLst>
          </p:cNvPr>
          <p:cNvSpPr>
            <a:spLocks noGrp="1"/>
          </p:cNvSpPr>
          <p:nvPr>
            <p:ph type="sldNum" sz="quarter" idx="12"/>
          </p:nvPr>
        </p:nvSpPr>
        <p:spPr/>
        <p:txBody>
          <a:bodyPr/>
          <a:lstStyle/>
          <a:p>
            <a:fld id="{D183A92B-D7AC-4D61-A6D7-28D014C7096F}" type="slidenum">
              <a:rPr lang="en-US" smtClean="0"/>
              <a:t>29</a:t>
            </a:fld>
            <a:endParaRPr lang="en-US"/>
          </a:p>
        </p:txBody>
      </p:sp>
    </p:spTree>
    <p:extLst>
      <p:ext uri="{BB962C8B-B14F-4D97-AF65-F5344CB8AC3E}">
        <p14:creationId xmlns:p14="http://schemas.microsoft.com/office/powerpoint/2010/main" val="235608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2BEC-7A83-42BF-9EA2-CB7A8E35020B}"/>
              </a:ext>
            </a:extLst>
          </p:cNvPr>
          <p:cNvSpPr>
            <a:spLocks noGrp="1"/>
          </p:cNvSpPr>
          <p:nvPr>
            <p:ph type="title"/>
          </p:nvPr>
        </p:nvSpPr>
        <p:spPr/>
        <p:txBody>
          <a:bodyPr>
            <a:normAutofit fontScale="90000"/>
          </a:bodyPr>
          <a:lstStyle/>
          <a:p>
            <a:r>
              <a:rPr lang="en-US" dirty="0"/>
              <a:t>The Present US Health-Care System Is a Disaster</a:t>
            </a:r>
          </a:p>
        </p:txBody>
      </p:sp>
      <p:sp>
        <p:nvSpPr>
          <p:cNvPr id="3" name="Content Placeholder 2">
            <a:extLst>
              <a:ext uri="{FF2B5EF4-FFF2-40B4-BE49-F238E27FC236}">
                <a16:creationId xmlns:a16="http://schemas.microsoft.com/office/drawing/2014/main" id="{9AA54832-5AC4-416C-9D44-AFBA11251385}"/>
              </a:ext>
            </a:extLst>
          </p:cNvPr>
          <p:cNvSpPr>
            <a:spLocks noGrp="1"/>
          </p:cNvSpPr>
          <p:nvPr>
            <p:ph idx="1"/>
          </p:nvPr>
        </p:nvSpPr>
        <p:spPr/>
        <p:txBody>
          <a:bodyPr>
            <a:normAutofit/>
          </a:bodyPr>
          <a:lstStyle/>
          <a:p>
            <a:r>
              <a:rPr lang="en-US" dirty="0"/>
              <a:t>The overall level of quality is comparable to that of other developed countries, but</a:t>
            </a:r>
          </a:p>
          <a:p>
            <a:r>
              <a:rPr lang="en-US" dirty="0"/>
              <a:t>The cost is very high – the per-capita cost in US is 2-1/2 times that of other developed countries (i.e., 60% of the total cost is wasted)</a:t>
            </a:r>
          </a:p>
          <a:p>
            <a:r>
              <a:rPr lang="en-US" dirty="0"/>
              <a:t>Total cost = $3.2 trillion per year (2015 data)</a:t>
            </a:r>
          </a:p>
          <a:p>
            <a:r>
              <a:rPr lang="en-US" dirty="0"/>
              <a:t>Wasted cost = $1.9 trillion per year</a:t>
            </a:r>
          </a:p>
        </p:txBody>
      </p:sp>
      <p:sp>
        <p:nvSpPr>
          <p:cNvPr id="4" name="Slide Number Placeholder 3">
            <a:extLst>
              <a:ext uri="{FF2B5EF4-FFF2-40B4-BE49-F238E27FC236}">
                <a16:creationId xmlns:a16="http://schemas.microsoft.com/office/drawing/2014/main" id="{8D3A76CD-04DE-45C5-9713-86A8DEC014D5}"/>
              </a:ext>
            </a:extLst>
          </p:cNvPr>
          <p:cNvSpPr>
            <a:spLocks noGrp="1"/>
          </p:cNvSpPr>
          <p:nvPr>
            <p:ph type="sldNum" sz="quarter" idx="12"/>
          </p:nvPr>
        </p:nvSpPr>
        <p:spPr/>
        <p:txBody>
          <a:bodyPr/>
          <a:lstStyle/>
          <a:p>
            <a:fld id="{D183A92B-D7AC-4D61-A6D7-28D014C7096F}" type="slidenum">
              <a:rPr lang="en-US" smtClean="0"/>
              <a:t>3</a:t>
            </a:fld>
            <a:endParaRPr lang="en-US"/>
          </a:p>
        </p:txBody>
      </p:sp>
    </p:spTree>
    <p:extLst>
      <p:ext uri="{BB962C8B-B14F-4D97-AF65-F5344CB8AC3E}">
        <p14:creationId xmlns:p14="http://schemas.microsoft.com/office/powerpoint/2010/main" val="2420025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5D0C-663B-43B8-9E0C-57B537FDE750}"/>
              </a:ext>
            </a:extLst>
          </p:cNvPr>
          <p:cNvSpPr>
            <a:spLocks noGrp="1"/>
          </p:cNvSpPr>
          <p:nvPr>
            <p:ph type="title"/>
          </p:nvPr>
        </p:nvSpPr>
        <p:spPr/>
        <p:txBody>
          <a:bodyPr>
            <a:normAutofit fontScale="90000"/>
          </a:bodyPr>
          <a:lstStyle/>
          <a:p>
            <a:r>
              <a:rPr lang="en-US" dirty="0"/>
              <a:t>The New System Will Offer Greater Choice for Health-Care Services</a:t>
            </a:r>
          </a:p>
        </p:txBody>
      </p:sp>
      <p:sp>
        <p:nvSpPr>
          <p:cNvPr id="3" name="Content Placeholder 2">
            <a:extLst>
              <a:ext uri="{FF2B5EF4-FFF2-40B4-BE49-F238E27FC236}">
                <a16:creationId xmlns:a16="http://schemas.microsoft.com/office/drawing/2014/main" id="{CAA4D319-931B-4BBD-B1B2-7FABC3247EF9}"/>
              </a:ext>
            </a:extLst>
          </p:cNvPr>
          <p:cNvSpPr>
            <a:spLocks noGrp="1"/>
          </p:cNvSpPr>
          <p:nvPr>
            <p:ph idx="1"/>
          </p:nvPr>
        </p:nvSpPr>
        <p:spPr>
          <a:xfrm>
            <a:off x="457200" y="1676400"/>
            <a:ext cx="8229600" cy="3962400"/>
          </a:xfrm>
        </p:spPr>
        <p:txBody>
          <a:bodyPr>
            <a:normAutofit fontScale="70000" lnSpcReduction="20000"/>
          </a:bodyPr>
          <a:lstStyle/>
          <a:p>
            <a:pPr marL="0" indent="0">
              <a:buNone/>
            </a:pPr>
            <a:r>
              <a:rPr lang="en-US" dirty="0"/>
              <a:t>Free basic health care: basic health care, not exotic health care</a:t>
            </a:r>
          </a:p>
          <a:p>
            <a:r>
              <a:rPr lang="en-US" dirty="0"/>
              <a:t>The current system of private providers and private insurance will continue.  It will operate independently of the free system.</a:t>
            </a:r>
          </a:p>
          <a:p>
            <a:r>
              <a:rPr lang="en-US" dirty="0"/>
              <a:t>Allocation of health-care services will be determined by quality management, to provide quality care at low cost, not to generate profits for insurance companies or high income for the medical establishment.</a:t>
            </a:r>
          </a:p>
          <a:p>
            <a:r>
              <a:rPr lang="en-US" dirty="0"/>
              <a:t>It will not include exotic, high-cost procedures such as heart-and-lung transplants; or treatment for cancer in low-hope cases; or chemotherapy that results in “chemo brain,” rendering a person unable do meaningful work for the rest of his life; or continuation of life as a vegetable, simply to provide income to physicians and hospitals and profits for insurers.</a:t>
            </a:r>
          </a:p>
        </p:txBody>
      </p:sp>
      <p:sp>
        <p:nvSpPr>
          <p:cNvPr id="4" name="Slide Number Placeholder 3">
            <a:extLst>
              <a:ext uri="{FF2B5EF4-FFF2-40B4-BE49-F238E27FC236}">
                <a16:creationId xmlns:a16="http://schemas.microsoft.com/office/drawing/2014/main" id="{7D3DC39E-3115-44B9-B116-573A3E3C311C}"/>
              </a:ext>
            </a:extLst>
          </p:cNvPr>
          <p:cNvSpPr>
            <a:spLocks noGrp="1"/>
          </p:cNvSpPr>
          <p:nvPr>
            <p:ph type="sldNum" sz="quarter" idx="12"/>
          </p:nvPr>
        </p:nvSpPr>
        <p:spPr/>
        <p:txBody>
          <a:bodyPr/>
          <a:lstStyle/>
          <a:p>
            <a:fld id="{D183A92B-D7AC-4D61-A6D7-28D014C7096F}" type="slidenum">
              <a:rPr lang="en-US" smtClean="0"/>
              <a:t>30</a:t>
            </a:fld>
            <a:endParaRPr lang="en-US"/>
          </a:p>
        </p:txBody>
      </p:sp>
    </p:spTree>
    <p:extLst>
      <p:ext uri="{BB962C8B-B14F-4D97-AF65-F5344CB8AC3E}">
        <p14:creationId xmlns:p14="http://schemas.microsoft.com/office/powerpoint/2010/main" val="67817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86A27-9ADF-48BC-961B-03D268598C4B}"/>
              </a:ext>
            </a:extLst>
          </p:cNvPr>
          <p:cNvSpPr>
            <a:spLocks noGrp="1"/>
          </p:cNvSpPr>
          <p:nvPr>
            <p:ph type="title"/>
          </p:nvPr>
        </p:nvSpPr>
        <p:spPr/>
        <p:txBody>
          <a:bodyPr>
            <a:noAutofit/>
          </a:bodyPr>
          <a:lstStyle/>
          <a:p>
            <a:r>
              <a:rPr lang="en-US" sz="3200" dirty="0"/>
              <a:t>Health-Care Decisions Will Be Based on Rational Decision Making, Not on Financial Incentives</a:t>
            </a:r>
          </a:p>
        </p:txBody>
      </p:sp>
      <p:sp>
        <p:nvSpPr>
          <p:cNvPr id="3" name="Content Placeholder 2">
            <a:extLst>
              <a:ext uri="{FF2B5EF4-FFF2-40B4-BE49-F238E27FC236}">
                <a16:creationId xmlns:a16="http://schemas.microsoft.com/office/drawing/2014/main" id="{A83A6F8B-CEDF-4C85-8246-A84C2F5C96F2}"/>
              </a:ext>
            </a:extLst>
          </p:cNvPr>
          <p:cNvSpPr>
            <a:spLocks noGrp="1"/>
          </p:cNvSpPr>
          <p:nvPr>
            <p:ph idx="1"/>
          </p:nvPr>
        </p:nvSpPr>
        <p:spPr/>
        <p:txBody>
          <a:bodyPr>
            <a:normAutofit/>
          </a:bodyPr>
          <a:lstStyle/>
          <a:p>
            <a:r>
              <a:rPr lang="en-US" dirty="0"/>
              <a:t>Health-care decisions will be based on rational decision making, not on private financial incentives.</a:t>
            </a:r>
          </a:p>
          <a:p>
            <a:r>
              <a:rPr lang="en-US" dirty="0"/>
              <a:t>Allocation of limited resources will be determined by considering the relationship of benefits to costs (Lagrangian optimization).</a:t>
            </a:r>
          </a:p>
        </p:txBody>
      </p:sp>
      <p:sp>
        <p:nvSpPr>
          <p:cNvPr id="4" name="Slide Number Placeholder 3">
            <a:extLst>
              <a:ext uri="{FF2B5EF4-FFF2-40B4-BE49-F238E27FC236}">
                <a16:creationId xmlns:a16="http://schemas.microsoft.com/office/drawing/2014/main" id="{1492974B-7C09-4846-BDDC-13E3890339E3}"/>
              </a:ext>
            </a:extLst>
          </p:cNvPr>
          <p:cNvSpPr>
            <a:spLocks noGrp="1"/>
          </p:cNvSpPr>
          <p:nvPr>
            <p:ph type="sldNum" sz="quarter" idx="12"/>
          </p:nvPr>
        </p:nvSpPr>
        <p:spPr/>
        <p:txBody>
          <a:bodyPr/>
          <a:lstStyle/>
          <a:p>
            <a:fld id="{D183A92B-D7AC-4D61-A6D7-28D014C7096F}" type="slidenum">
              <a:rPr lang="en-US" smtClean="0"/>
              <a:t>31</a:t>
            </a:fld>
            <a:endParaRPr lang="en-US"/>
          </a:p>
        </p:txBody>
      </p:sp>
    </p:spTree>
    <p:extLst>
      <p:ext uri="{BB962C8B-B14F-4D97-AF65-F5344CB8AC3E}">
        <p14:creationId xmlns:p14="http://schemas.microsoft.com/office/powerpoint/2010/main" val="25926514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1491-C7AD-461D-A3D2-F1FE246E4327}"/>
              </a:ext>
            </a:extLst>
          </p:cNvPr>
          <p:cNvSpPr>
            <a:spLocks noGrp="1"/>
          </p:cNvSpPr>
          <p:nvPr>
            <p:ph type="title"/>
          </p:nvPr>
        </p:nvSpPr>
        <p:spPr/>
        <p:txBody>
          <a:bodyPr>
            <a:normAutofit fontScale="90000"/>
          </a:bodyPr>
          <a:lstStyle/>
          <a:p>
            <a:r>
              <a:rPr lang="en-US" dirty="0"/>
              <a:t>Base Health-Care Decisions on Health-Care Indicators</a:t>
            </a:r>
          </a:p>
        </p:txBody>
      </p:sp>
      <p:sp>
        <p:nvSpPr>
          <p:cNvPr id="3" name="Content Placeholder 2">
            <a:extLst>
              <a:ext uri="{FF2B5EF4-FFF2-40B4-BE49-F238E27FC236}">
                <a16:creationId xmlns:a16="http://schemas.microsoft.com/office/drawing/2014/main" id="{380FBF38-985B-44E5-BE7C-4EE9A522B6D5}"/>
              </a:ext>
            </a:extLst>
          </p:cNvPr>
          <p:cNvSpPr>
            <a:spLocks noGrp="1"/>
          </p:cNvSpPr>
          <p:nvPr>
            <p:ph idx="1"/>
          </p:nvPr>
        </p:nvSpPr>
        <p:spPr/>
        <p:txBody>
          <a:bodyPr>
            <a:normAutofit fontScale="77500" lnSpcReduction="20000"/>
          </a:bodyPr>
          <a:lstStyle/>
          <a:p>
            <a:r>
              <a:rPr lang="en-US" dirty="0"/>
              <a:t>Benefits are measured by a number of performance indicators, such as quality-adjusted life-years.  Benefits relate to all significant aspects of outcome, not just to efficiency. (For the present system, the principal system performance indicator is profit for insurance companies, and a secondary one is high income for the medical establishment.)</a:t>
            </a:r>
          </a:p>
          <a:p>
            <a:r>
              <a:rPr lang="en-US" dirty="0"/>
              <a:t>“What gets measured gets done.”</a:t>
            </a:r>
          </a:p>
          <a:p>
            <a:r>
              <a:rPr lang="en-US" dirty="0"/>
              <a:t>High quality for low cost (“value for cost”) is achieved by making decisions about health care (at the case level) by comparing the benefits to the cost, and choosing treatments having a high ratio of benefits to costs (Lagrangian optimization).  </a:t>
            </a:r>
          </a:p>
        </p:txBody>
      </p:sp>
      <p:sp>
        <p:nvSpPr>
          <p:cNvPr id="4" name="Slide Number Placeholder 3">
            <a:extLst>
              <a:ext uri="{FF2B5EF4-FFF2-40B4-BE49-F238E27FC236}">
                <a16:creationId xmlns:a16="http://schemas.microsoft.com/office/drawing/2014/main" id="{D2D635CC-9A0E-44D0-B184-F1760D45B920}"/>
              </a:ext>
            </a:extLst>
          </p:cNvPr>
          <p:cNvSpPr>
            <a:spLocks noGrp="1"/>
          </p:cNvSpPr>
          <p:nvPr>
            <p:ph type="sldNum" sz="quarter" idx="12"/>
          </p:nvPr>
        </p:nvSpPr>
        <p:spPr/>
        <p:txBody>
          <a:bodyPr/>
          <a:lstStyle/>
          <a:p>
            <a:fld id="{D183A92B-D7AC-4D61-A6D7-28D014C7096F}" type="slidenum">
              <a:rPr lang="en-US" smtClean="0"/>
              <a:t>32</a:t>
            </a:fld>
            <a:endParaRPr lang="en-US"/>
          </a:p>
        </p:txBody>
      </p:sp>
    </p:spTree>
    <p:extLst>
      <p:ext uri="{BB962C8B-B14F-4D97-AF65-F5344CB8AC3E}">
        <p14:creationId xmlns:p14="http://schemas.microsoft.com/office/powerpoint/2010/main" val="3228154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A3F52-3B08-4DAE-A838-28C86451D808}"/>
              </a:ext>
            </a:extLst>
          </p:cNvPr>
          <p:cNvSpPr>
            <a:spLocks noGrp="1"/>
          </p:cNvSpPr>
          <p:nvPr>
            <p:ph type="title"/>
          </p:nvPr>
        </p:nvSpPr>
        <p:spPr>
          <a:xfrm>
            <a:off x="228600" y="152400"/>
            <a:ext cx="8229600" cy="1143000"/>
          </a:xfrm>
        </p:spPr>
        <p:txBody>
          <a:bodyPr>
            <a:normAutofit/>
          </a:bodyPr>
          <a:lstStyle/>
          <a:p>
            <a:r>
              <a:rPr lang="en-US" sz="3200" dirty="0"/>
              <a:t>The New System Will Be Based on the Methodologies of Modern Management</a:t>
            </a:r>
          </a:p>
        </p:txBody>
      </p:sp>
      <p:sp>
        <p:nvSpPr>
          <p:cNvPr id="3" name="Content Placeholder 2">
            <a:extLst>
              <a:ext uri="{FF2B5EF4-FFF2-40B4-BE49-F238E27FC236}">
                <a16:creationId xmlns:a16="http://schemas.microsoft.com/office/drawing/2014/main" id="{AB7A6545-408D-485D-8D21-46232FF1A3EC}"/>
              </a:ext>
            </a:extLst>
          </p:cNvPr>
          <p:cNvSpPr>
            <a:spLocks noGrp="1"/>
          </p:cNvSpPr>
          <p:nvPr>
            <p:ph idx="1"/>
          </p:nvPr>
        </p:nvSpPr>
        <p:spPr/>
        <p:txBody>
          <a:bodyPr>
            <a:normAutofit fontScale="92500" lnSpcReduction="20000"/>
          </a:bodyPr>
          <a:lstStyle/>
          <a:p>
            <a:pPr marL="0" indent="0">
              <a:buNone/>
            </a:pPr>
            <a:r>
              <a:rPr lang="en-US" dirty="0"/>
              <a:t>A number of scientific methodologies are available to assist the development and operation of a high-quality low-cost health-care system:</a:t>
            </a:r>
          </a:p>
          <a:p>
            <a:r>
              <a:rPr lang="en-US" dirty="0"/>
              <a:t>Systems Engineering (design and development)</a:t>
            </a:r>
          </a:p>
          <a:p>
            <a:r>
              <a:rPr lang="en-US" dirty="0"/>
              <a:t>Optimization (Optimal allocation of constrained resources: Lagrangian optimization)</a:t>
            </a:r>
          </a:p>
          <a:p>
            <a:r>
              <a:rPr lang="en-US" dirty="0"/>
              <a:t>Operations Research / Management Science (OR/MS)</a:t>
            </a:r>
          </a:p>
          <a:p>
            <a:r>
              <a:rPr lang="en-US" dirty="0"/>
              <a:t>Quality Management (International Organization for Standard (ISO) Quality Management Standard ISO 9000)</a:t>
            </a:r>
          </a:p>
        </p:txBody>
      </p:sp>
      <p:sp>
        <p:nvSpPr>
          <p:cNvPr id="4" name="Slide Number Placeholder 3">
            <a:extLst>
              <a:ext uri="{FF2B5EF4-FFF2-40B4-BE49-F238E27FC236}">
                <a16:creationId xmlns:a16="http://schemas.microsoft.com/office/drawing/2014/main" id="{4EE96E5E-3E26-45CB-9F24-814CA4AB5355}"/>
              </a:ext>
            </a:extLst>
          </p:cNvPr>
          <p:cNvSpPr>
            <a:spLocks noGrp="1"/>
          </p:cNvSpPr>
          <p:nvPr>
            <p:ph type="sldNum" sz="quarter" idx="12"/>
          </p:nvPr>
        </p:nvSpPr>
        <p:spPr/>
        <p:txBody>
          <a:bodyPr/>
          <a:lstStyle/>
          <a:p>
            <a:fld id="{D183A92B-D7AC-4D61-A6D7-28D014C7096F}" type="slidenum">
              <a:rPr lang="en-US" smtClean="0"/>
              <a:t>33</a:t>
            </a:fld>
            <a:endParaRPr lang="en-US"/>
          </a:p>
        </p:txBody>
      </p:sp>
    </p:spTree>
    <p:extLst>
      <p:ext uri="{BB962C8B-B14F-4D97-AF65-F5344CB8AC3E}">
        <p14:creationId xmlns:p14="http://schemas.microsoft.com/office/powerpoint/2010/main" val="911132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A680-FE26-446A-94B0-EE85ED5F8CD2}"/>
              </a:ext>
            </a:extLst>
          </p:cNvPr>
          <p:cNvSpPr>
            <a:spLocks noGrp="1"/>
          </p:cNvSpPr>
          <p:nvPr>
            <p:ph type="title"/>
          </p:nvPr>
        </p:nvSpPr>
        <p:spPr>
          <a:xfrm>
            <a:off x="457200" y="274638"/>
            <a:ext cx="8229600" cy="744592"/>
          </a:xfrm>
        </p:spPr>
        <p:txBody>
          <a:bodyPr>
            <a:normAutofit fontScale="90000"/>
          </a:bodyPr>
          <a:lstStyle/>
          <a:p>
            <a:r>
              <a:rPr lang="en-US" dirty="0"/>
              <a:t>Who Pays, Who Benefits?</a:t>
            </a:r>
          </a:p>
        </p:txBody>
      </p:sp>
      <p:graphicFrame>
        <p:nvGraphicFramePr>
          <p:cNvPr id="5" name="Content Placeholder 4">
            <a:extLst>
              <a:ext uri="{FF2B5EF4-FFF2-40B4-BE49-F238E27FC236}">
                <a16:creationId xmlns:a16="http://schemas.microsoft.com/office/drawing/2014/main" id="{85B845EF-FDE3-4BAF-AA61-5758A9F338C5}"/>
              </a:ext>
            </a:extLst>
          </p:cNvPr>
          <p:cNvGraphicFramePr>
            <a:graphicFrameLocks noGrp="1"/>
          </p:cNvGraphicFramePr>
          <p:nvPr>
            <p:ph idx="1"/>
            <p:extLst>
              <p:ext uri="{D42A27DB-BD31-4B8C-83A1-F6EECF244321}">
                <p14:modId xmlns:p14="http://schemas.microsoft.com/office/powerpoint/2010/main" val="3006937637"/>
              </p:ext>
            </p:extLst>
          </p:nvPr>
        </p:nvGraphicFramePr>
        <p:xfrm>
          <a:off x="457200" y="1073785"/>
          <a:ext cx="8077201" cy="2682240"/>
        </p:xfrm>
        <a:graphic>
          <a:graphicData uri="http://schemas.openxmlformats.org/drawingml/2006/table">
            <a:tbl>
              <a:tblPr firstRow="1" firstCol="1" bandRow="1">
                <a:tableStyleId>{5C22544A-7EE6-4342-B048-85BDC9FD1C3A}</a:tableStyleId>
              </a:tblPr>
              <a:tblGrid>
                <a:gridCol w="1207692">
                  <a:extLst>
                    <a:ext uri="{9D8B030D-6E8A-4147-A177-3AD203B41FA5}">
                      <a16:colId xmlns:a16="http://schemas.microsoft.com/office/drawing/2014/main" val="1889936789"/>
                    </a:ext>
                  </a:extLst>
                </a:gridCol>
                <a:gridCol w="1224969">
                  <a:extLst>
                    <a:ext uri="{9D8B030D-6E8A-4147-A177-3AD203B41FA5}">
                      <a16:colId xmlns:a16="http://schemas.microsoft.com/office/drawing/2014/main" val="1625004068"/>
                    </a:ext>
                  </a:extLst>
                </a:gridCol>
                <a:gridCol w="1148086">
                  <a:extLst>
                    <a:ext uri="{9D8B030D-6E8A-4147-A177-3AD203B41FA5}">
                      <a16:colId xmlns:a16="http://schemas.microsoft.com/office/drawing/2014/main" val="252680910"/>
                    </a:ext>
                  </a:extLst>
                </a:gridCol>
                <a:gridCol w="1148086">
                  <a:extLst>
                    <a:ext uri="{9D8B030D-6E8A-4147-A177-3AD203B41FA5}">
                      <a16:colId xmlns:a16="http://schemas.microsoft.com/office/drawing/2014/main" val="1530570193"/>
                    </a:ext>
                  </a:extLst>
                </a:gridCol>
                <a:gridCol w="1148086">
                  <a:extLst>
                    <a:ext uri="{9D8B030D-6E8A-4147-A177-3AD203B41FA5}">
                      <a16:colId xmlns:a16="http://schemas.microsoft.com/office/drawing/2014/main" val="2352626739"/>
                    </a:ext>
                  </a:extLst>
                </a:gridCol>
                <a:gridCol w="1100573">
                  <a:extLst>
                    <a:ext uri="{9D8B030D-6E8A-4147-A177-3AD203B41FA5}">
                      <a16:colId xmlns:a16="http://schemas.microsoft.com/office/drawing/2014/main" val="713718017"/>
                    </a:ext>
                  </a:extLst>
                </a:gridCol>
                <a:gridCol w="1099709">
                  <a:extLst>
                    <a:ext uri="{9D8B030D-6E8A-4147-A177-3AD203B41FA5}">
                      <a16:colId xmlns:a16="http://schemas.microsoft.com/office/drawing/2014/main" val="3757699826"/>
                    </a:ext>
                  </a:extLst>
                </a:gridCol>
              </a:tblGrid>
              <a:tr h="0">
                <a:tc gridSpan="7">
                  <a:txBody>
                    <a:bodyPr/>
                    <a:lstStyle/>
                    <a:p>
                      <a:pPr marL="0" marR="0" algn="ctr">
                        <a:spcBef>
                          <a:spcPts val="0"/>
                        </a:spcBef>
                        <a:spcAft>
                          <a:spcPts val="0"/>
                        </a:spcAft>
                      </a:pPr>
                      <a:r>
                        <a:rPr lang="en-US" sz="1100">
                          <a:effectLst/>
                        </a:rPr>
                        <a:t>Cost to government / taxpayer and to the individual (apart from taxes) under the present health-care system and the new health-care system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62603791"/>
                  </a:ext>
                </a:extLst>
              </a:tr>
              <a:tr h="0">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a:effectLst/>
                        </a:rPr>
                        <a:t>Present system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5">
                  <a:txBody>
                    <a:bodyPr/>
                    <a:lstStyle/>
                    <a:p>
                      <a:pPr marL="0" marR="0" algn="ctr">
                        <a:spcBef>
                          <a:spcPts val="0"/>
                        </a:spcBef>
                        <a:spcAft>
                          <a:spcPts val="0"/>
                        </a:spcAft>
                      </a:pPr>
                      <a:r>
                        <a:rPr lang="en-US" sz="1100">
                          <a:effectLst/>
                        </a:rPr>
                        <a:t>New system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5457222"/>
                  </a:ext>
                </a:extLst>
              </a:tr>
              <a:tr h="0">
                <a:tc>
                  <a:txBody>
                    <a:bodyPr/>
                    <a:lstStyle/>
                    <a:p>
                      <a:pPr marL="0" marR="0">
                        <a:spcBef>
                          <a:spcPts val="0"/>
                        </a:spcBef>
                        <a:spcAft>
                          <a:spcPts val="0"/>
                        </a:spcAft>
                      </a:pPr>
                      <a:r>
                        <a:rPr lang="en-US" sz="1100">
                          <a:effectLst/>
                        </a:rPr>
                        <a:t>Total cost of health care (% of GDP)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17.2%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7489143"/>
                  </a:ext>
                </a:extLst>
              </a:tr>
              <a:tr h="0">
                <a:tc>
                  <a:txBody>
                    <a:bodyPr/>
                    <a:lstStyle/>
                    <a:p>
                      <a:pPr marL="0" marR="0">
                        <a:spcBef>
                          <a:spcPts val="0"/>
                        </a:spcBef>
                        <a:spcAft>
                          <a:spcPts val="0"/>
                        </a:spcAft>
                      </a:pPr>
                      <a:r>
                        <a:rPr lang="en-US" sz="1100">
                          <a:effectLst/>
                        </a:rPr>
                        <a:t>Cost to government/ taxpayer (% of GDP)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7.9%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5272930"/>
                  </a:ext>
                </a:extLst>
              </a:tr>
              <a:tr h="0">
                <a:tc>
                  <a:txBody>
                    <a:bodyPr/>
                    <a:lstStyle/>
                    <a:p>
                      <a:pPr marL="0" marR="0">
                        <a:spcBef>
                          <a:spcPts val="0"/>
                        </a:spcBef>
                        <a:spcAft>
                          <a:spcPts val="0"/>
                        </a:spcAft>
                      </a:pPr>
                      <a:r>
                        <a:rPr lang="en-US" sz="1100">
                          <a:effectLst/>
                        </a:rPr>
                        <a:t>Cost to individual (apart from taxes, % of GDP)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4.8-8.3%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2582412"/>
                  </a:ext>
                </a:extLst>
              </a:tr>
              <a:tr h="0">
                <a:tc>
                  <a:txBody>
                    <a:bodyPr/>
                    <a:lstStyle/>
                    <a:p>
                      <a:pPr marL="0" marR="0">
                        <a:spcBef>
                          <a:spcPts val="0"/>
                        </a:spcBef>
                        <a:spcAft>
                          <a:spcPts val="0"/>
                        </a:spcAft>
                      </a:pPr>
                      <a:r>
                        <a:rPr lang="en-US" sz="1100">
                          <a:effectLst/>
                        </a:rPr>
                        <a:t>Cost to business (apart from taxes, % of GDP)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0-3.4%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0291785"/>
                  </a:ext>
                </a:extLst>
              </a:tr>
            </a:tbl>
          </a:graphicData>
        </a:graphic>
      </p:graphicFrame>
      <p:sp>
        <p:nvSpPr>
          <p:cNvPr id="4" name="Slide Number Placeholder 3">
            <a:extLst>
              <a:ext uri="{FF2B5EF4-FFF2-40B4-BE49-F238E27FC236}">
                <a16:creationId xmlns:a16="http://schemas.microsoft.com/office/drawing/2014/main" id="{1470457A-275F-4DB3-B70D-4AFF0D6D48D1}"/>
              </a:ext>
            </a:extLst>
          </p:cNvPr>
          <p:cNvSpPr>
            <a:spLocks noGrp="1"/>
          </p:cNvSpPr>
          <p:nvPr>
            <p:ph type="sldNum" sz="quarter" idx="12"/>
          </p:nvPr>
        </p:nvSpPr>
        <p:spPr/>
        <p:txBody>
          <a:bodyPr/>
          <a:lstStyle/>
          <a:p>
            <a:fld id="{D183A92B-D7AC-4D61-A6D7-28D014C7096F}" type="slidenum">
              <a:rPr lang="en-US" smtClean="0"/>
              <a:t>34</a:t>
            </a:fld>
            <a:endParaRPr lang="en-US"/>
          </a:p>
        </p:txBody>
      </p:sp>
      <p:sp>
        <p:nvSpPr>
          <p:cNvPr id="6" name="TextBox 5">
            <a:extLst>
              <a:ext uri="{FF2B5EF4-FFF2-40B4-BE49-F238E27FC236}">
                <a16:creationId xmlns:a16="http://schemas.microsoft.com/office/drawing/2014/main" id="{1DE55BD4-3133-43EE-8186-37C69750F71F}"/>
              </a:ext>
            </a:extLst>
          </p:cNvPr>
          <p:cNvSpPr txBox="1"/>
          <p:nvPr/>
        </p:nvSpPr>
        <p:spPr>
          <a:xfrm>
            <a:off x="723900" y="5168996"/>
            <a:ext cx="7505700" cy="1077218"/>
          </a:xfrm>
          <a:prstGeom prst="rect">
            <a:avLst/>
          </a:prstGeom>
          <a:noFill/>
        </p:spPr>
        <p:txBody>
          <a:bodyPr wrap="square" rtlCol="0">
            <a:spAutoFit/>
          </a:bodyPr>
          <a:lstStyle/>
          <a:p>
            <a:r>
              <a:rPr lang="en-US" sz="1600" dirty="0"/>
              <a:t>Key assumptions:  Under present system,</a:t>
            </a:r>
          </a:p>
          <a:p>
            <a:r>
              <a:rPr lang="en-US" sz="1600" dirty="0"/>
              <a:t>   Cost to government / taxpayer = 46% of total</a:t>
            </a:r>
          </a:p>
          <a:p>
            <a:r>
              <a:rPr lang="en-US" sz="1600" dirty="0"/>
              <a:t>   Cost to individual = 28-48% of total</a:t>
            </a:r>
          </a:p>
          <a:p>
            <a:r>
              <a:rPr lang="en-US" sz="1600" dirty="0"/>
              <a:t>   Cost to business = 0 -20% of total</a:t>
            </a:r>
          </a:p>
        </p:txBody>
      </p:sp>
      <p:sp>
        <p:nvSpPr>
          <p:cNvPr id="7" name="TextBox 6">
            <a:extLst>
              <a:ext uri="{FF2B5EF4-FFF2-40B4-BE49-F238E27FC236}">
                <a16:creationId xmlns:a16="http://schemas.microsoft.com/office/drawing/2014/main" id="{BBFADE0A-046F-4620-93A8-0FDDB90680C5}"/>
              </a:ext>
            </a:extLst>
          </p:cNvPr>
          <p:cNvSpPr txBox="1"/>
          <p:nvPr/>
        </p:nvSpPr>
        <p:spPr>
          <a:xfrm>
            <a:off x="467139" y="3858532"/>
            <a:ext cx="7696200" cy="1200329"/>
          </a:xfrm>
          <a:prstGeom prst="rect">
            <a:avLst/>
          </a:prstGeom>
          <a:noFill/>
        </p:spPr>
        <p:txBody>
          <a:bodyPr wrap="square" rtlCol="0">
            <a:spAutoFit/>
          </a:bodyPr>
          <a:lstStyle/>
          <a:p>
            <a:r>
              <a:rPr lang="en-US" dirty="0"/>
              <a:t>Observation: For total national health-care budgets up to 7.9% of GDP, the cost of the new system to the taxpayer / government is less than the present system.</a:t>
            </a:r>
          </a:p>
          <a:p>
            <a:r>
              <a:rPr lang="en-US" dirty="0"/>
              <a:t>Note: Experience of other developed countries shows that universal high-quality health care can be provided at a total cost of 5% of GDP.</a:t>
            </a:r>
          </a:p>
        </p:txBody>
      </p:sp>
    </p:spTree>
    <p:extLst>
      <p:ext uri="{BB962C8B-B14F-4D97-AF65-F5344CB8AC3E}">
        <p14:creationId xmlns:p14="http://schemas.microsoft.com/office/powerpoint/2010/main" val="3410445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5D08-0F53-4A6C-8AE5-327BEC1791F8}"/>
              </a:ext>
            </a:extLst>
          </p:cNvPr>
          <p:cNvSpPr>
            <a:spLocks noGrp="1"/>
          </p:cNvSpPr>
          <p:nvPr>
            <p:ph type="title"/>
          </p:nvPr>
        </p:nvSpPr>
        <p:spPr/>
        <p:txBody>
          <a:bodyPr>
            <a:noAutofit/>
          </a:bodyPr>
          <a:lstStyle/>
          <a:p>
            <a:r>
              <a:rPr lang="en-US" sz="4000" dirty="0"/>
              <a:t>Corruption, Waste, Efficiency and Effectiveness in the New System</a:t>
            </a:r>
          </a:p>
        </p:txBody>
      </p:sp>
      <p:sp>
        <p:nvSpPr>
          <p:cNvPr id="3" name="Content Placeholder 2">
            <a:extLst>
              <a:ext uri="{FF2B5EF4-FFF2-40B4-BE49-F238E27FC236}">
                <a16:creationId xmlns:a16="http://schemas.microsoft.com/office/drawing/2014/main" id="{FE01D89A-5286-47A8-AC6E-B42B1ECA1EA2}"/>
              </a:ext>
            </a:extLst>
          </p:cNvPr>
          <p:cNvSpPr>
            <a:spLocks noGrp="1"/>
          </p:cNvSpPr>
          <p:nvPr>
            <p:ph idx="1"/>
          </p:nvPr>
        </p:nvSpPr>
        <p:spPr/>
        <p:txBody>
          <a:bodyPr>
            <a:normAutofit fontScale="92500" lnSpcReduction="20000"/>
          </a:bodyPr>
          <a:lstStyle/>
          <a:p>
            <a:r>
              <a:rPr lang="en-US" dirty="0"/>
              <a:t>Competent studies reveal a certain level of wasteful spending in all large national health-care systems.</a:t>
            </a:r>
          </a:p>
          <a:p>
            <a:r>
              <a:rPr lang="en-US" dirty="0"/>
              <a:t>The approach of quality management will keep wasteful spending to a low level, and promote effectiveness and efficiency relative to health goals.</a:t>
            </a:r>
          </a:p>
          <a:p>
            <a:r>
              <a:rPr lang="en-US" dirty="0"/>
              <a:t>The opportunities for fraud will be very limited, since the system reimburses via salaries to service providers, not payments to financial intermediaries.</a:t>
            </a:r>
          </a:p>
        </p:txBody>
      </p:sp>
      <p:sp>
        <p:nvSpPr>
          <p:cNvPr id="4" name="Slide Number Placeholder 3">
            <a:extLst>
              <a:ext uri="{FF2B5EF4-FFF2-40B4-BE49-F238E27FC236}">
                <a16:creationId xmlns:a16="http://schemas.microsoft.com/office/drawing/2014/main" id="{CBC10223-8C95-4FCC-918C-72F1A784DFF6}"/>
              </a:ext>
            </a:extLst>
          </p:cNvPr>
          <p:cNvSpPr>
            <a:spLocks noGrp="1"/>
          </p:cNvSpPr>
          <p:nvPr>
            <p:ph type="sldNum" sz="quarter" idx="12"/>
          </p:nvPr>
        </p:nvSpPr>
        <p:spPr/>
        <p:txBody>
          <a:bodyPr/>
          <a:lstStyle/>
          <a:p>
            <a:fld id="{D183A92B-D7AC-4D61-A6D7-28D014C7096F}" type="slidenum">
              <a:rPr lang="en-US" smtClean="0"/>
              <a:t>35</a:t>
            </a:fld>
            <a:endParaRPr lang="en-US"/>
          </a:p>
        </p:txBody>
      </p:sp>
    </p:spTree>
    <p:extLst>
      <p:ext uri="{BB962C8B-B14F-4D97-AF65-F5344CB8AC3E}">
        <p14:creationId xmlns:p14="http://schemas.microsoft.com/office/powerpoint/2010/main" val="299417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2E0E-0418-475C-9F2B-F68BA504E186}"/>
              </a:ext>
            </a:extLst>
          </p:cNvPr>
          <p:cNvSpPr>
            <a:spLocks noGrp="1"/>
          </p:cNvSpPr>
          <p:nvPr>
            <p:ph type="title"/>
          </p:nvPr>
        </p:nvSpPr>
        <p:spPr>
          <a:xfrm>
            <a:off x="457200" y="274638"/>
            <a:ext cx="8229600" cy="1477962"/>
          </a:xfrm>
        </p:spPr>
        <p:txBody>
          <a:bodyPr>
            <a:noAutofit/>
          </a:bodyPr>
          <a:lstStyle/>
          <a:p>
            <a:r>
              <a:rPr lang="en-US" sz="3200" dirty="0"/>
              <a:t>Two Impediments to Reform of US Health Care: The Fixation on Insurance, and the Reluctance to Employ Rational Decision Making</a:t>
            </a:r>
          </a:p>
        </p:txBody>
      </p:sp>
      <p:sp>
        <p:nvSpPr>
          <p:cNvPr id="3" name="Content Placeholder 2">
            <a:extLst>
              <a:ext uri="{FF2B5EF4-FFF2-40B4-BE49-F238E27FC236}">
                <a16:creationId xmlns:a16="http://schemas.microsoft.com/office/drawing/2014/main" id="{CC171D0F-AA04-48E2-BF29-05CDF14550C7}"/>
              </a:ext>
            </a:extLst>
          </p:cNvPr>
          <p:cNvSpPr>
            <a:spLocks noGrp="1"/>
          </p:cNvSpPr>
          <p:nvPr>
            <p:ph idx="1"/>
          </p:nvPr>
        </p:nvSpPr>
        <p:spPr>
          <a:xfrm>
            <a:off x="457200" y="2057400"/>
            <a:ext cx="8229600" cy="3713922"/>
          </a:xfrm>
        </p:spPr>
        <p:txBody>
          <a:bodyPr>
            <a:normAutofit lnSpcReduction="10000"/>
          </a:bodyPr>
          <a:lstStyle/>
          <a:p>
            <a:pPr marL="0" indent="0">
              <a:buNone/>
            </a:pPr>
            <a:r>
              <a:rPr lang="en-US" sz="2800" dirty="0"/>
              <a:t>Fixation on insurance:</a:t>
            </a:r>
          </a:p>
          <a:p>
            <a:r>
              <a:rPr lang="en-US" sz="2800" dirty="0"/>
              <a:t>Private health insurance is the major factor driving US health-care costs high, but Congress is determined to keep that approach, no matter what the cost.  The insurance model has worked well for the medical establishment.  The medical establishment and the insurance industry have a stranglehold on Congress, and will fight hard to retain this lucrative business model.</a:t>
            </a:r>
          </a:p>
        </p:txBody>
      </p:sp>
      <p:sp>
        <p:nvSpPr>
          <p:cNvPr id="4" name="Slide Number Placeholder 3">
            <a:extLst>
              <a:ext uri="{FF2B5EF4-FFF2-40B4-BE49-F238E27FC236}">
                <a16:creationId xmlns:a16="http://schemas.microsoft.com/office/drawing/2014/main" id="{E6441633-B347-4411-AE69-012442D151AE}"/>
              </a:ext>
            </a:extLst>
          </p:cNvPr>
          <p:cNvSpPr>
            <a:spLocks noGrp="1"/>
          </p:cNvSpPr>
          <p:nvPr>
            <p:ph type="sldNum" sz="quarter" idx="12"/>
          </p:nvPr>
        </p:nvSpPr>
        <p:spPr/>
        <p:txBody>
          <a:bodyPr/>
          <a:lstStyle/>
          <a:p>
            <a:fld id="{D183A92B-D7AC-4D61-A6D7-28D014C7096F}" type="slidenum">
              <a:rPr lang="en-US" smtClean="0"/>
              <a:t>36</a:t>
            </a:fld>
            <a:endParaRPr lang="en-US"/>
          </a:p>
        </p:txBody>
      </p:sp>
    </p:spTree>
    <p:extLst>
      <p:ext uri="{BB962C8B-B14F-4D97-AF65-F5344CB8AC3E}">
        <p14:creationId xmlns:p14="http://schemas.microsoft.com/office/powerpoint/2010/main" val="2700942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D9E9-AEE3-423F-B1A8-B0CDE703021D}"/>
              </a:ext>
            </a:extLst>
          </p:cNvPr>
          <p:cNvSpPr>
            <a:spLocks noGrp="1"/>
          </p:cNvSpPr>
          <p:nvPr>
            <p:ph type="title"/>
          </p:nvPr>
        </p:nvSpPr>
        <p:spPr>
          <a:xfrm>
            <a:off x="457200" y="274638"/>
            <a:ext cx="8229600" cy="1477962"/>
          </a:xfrm>
        </p:spPr>
        <p:txBody>
          <a:bodyPr>
            <a:noAutofit/>
          </a:bodyPr>
          <a:lstStyle/>
          <a:p>
            <a:r>
              <a:rPr lang="en-US" sz="3200" dirty="0"/>
              <a:t>Two Impediments to Reform of US Health Care: The Fixation on Insurance, and the Reluctance to Employ Rational Decision Making (cont’d.)</a:t>
            </a:r>
          </a:p>
        </p:txBody>
      </p:sp>
      <p:sp>
        <p:nvSpPr>
          <p:cNvPr id="3" name="Content Placeholder 2">
            <a:extLst>
              <a:ext uri="{FF2B5EF4-FFF2-40B4-BE49-F238E27FC236}">
                <a16:creationId xmlns:a16="http://schemas.microsoft.com/office/drawing/2014/main" id="{F9CB9149-CDDF-44FE-85C9-BCB39E48D0F7}"/>
              </a:ext>
            </a:extLst>
          </p:cNvPr>
          <p:cNvSpPr>
            <a:spLocks noGrp="1"/>
          </p:cNvSpPr>
          <p:nvPr>
            <p:ph idx="1"/>
          </p:nvPr>
        </p:nvSpPr>
        <p:spPr>
          <a:xfrm>
            <a:off x="470452" y="2057400"/>
            <a:ext cx="8229600" cy="4114800"/>
          </a:xfrm>
        </p:spPr>
        <p:txBody>
          <a:bodyPr>
            <a:normAutofit fontScale="85000" lnSpcReduction="20000"/>
          </a:bodyPr>
          <a:lstStyle/>
          <a:p>
            <a:pPr marL="0" indent="0">
              <a:buNone/>
            </a:pPr>
            <a:r>
              <a:rPr lang="en-US" dirty="0"/>
              <a:t>Reluctance to employ rational decision making:</a:t>
            </a:r>
          </a:p>
          <a:p>
            <a:r>
              <a:rPr lang="en-US" dirty="0"/>
              <a:t>The medical establishment opposes the approach of rational decision making, because it generates less income for physicians and hospitals.</a:t>
            </a:r>
          </a:p>
          <a:p>
            <a:r>
              <a:rPr lang="en-US" dirty="0"/>
              <a:t>To achieve high-quality care for low cost, it is necessary to limit costs, and to compare benefits to costs, and to select treatments having a high ratio of benefit to cost.</a:t>
            </a:r>
          </a:p>
          <a:p>
            <a:r>
              <a:rPr lang="en-US" dirty="0"/>
              <a:t>To achieve a good system, it is necessary to consider a wide range of alternatives, not to arbitrarily limit consideration to a limited set of choices (e.g., insurance-based).</a:t>
            </a:r>
          </a:p>
          <a:p>
            <a:endParaRPr lang="en-US" dirty="0"/>
          </a:p>
        </p:txBody>
      </p:sp>
      <p:sp>
        <p:nvSpPr>
          <p:cNvPr id="4" name="Slide Number Placeholder 3">
            <a:extLst>
              <a:ext uri="{FF2B5EF4-FFF2-40B4-BE49-F238E27FC236}">
                <a16:creationId xmlns:a16="http://schemas.microsoft.com/office/drawing/2014/main" id="{651D90B3-EE8B-4276-8015-4021278C70F0}"/>
              </a:ext>
            </a:extLst>
          </p:cNvPr>
          <p:cNvSpPr>
            <a:spLocks noGrp="1"/>
          </p:cNvSpPr>
          <p:nvPr>
            <p:ph type="sldNum" sz="quarter" idx="12"/>
          </p:nvPr>
        </p:nvSpPr>
        <p:spPr/>
        <p:txBody>
          <a:bodyPr/>
          <a:lstStyle/>
          <a:p>
            <a:fld id="{D183A92B-D7AC-4D61-A6D7-28D014C7096F}" type="slidenum">
              <a:rPr lang="en-US" smtClean="0"/>
              <a:t>37</a:t>
            </a:fld>
            <a:endParaRPr lang="en-US"/>
          </a:p>
        </p:txBody>
      </p:sp>
    </p:spTree>
    <p:extLst>
      <p:ext uri="{BB962C8B-B14F-4D97-AF65-F5344CB8AC3E}">
        <p14:creationId xmlns:p14="http://schemas.microsoft.com/office/powerpoint/2010/main" val="1689360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8C8A-82AD-4E0B-943A-958BA70AFFEC}"/>
              </a:ext>
            </a:extLst>
          </p:cNvPr>
          <p:cNvSpPr>
            <a:spLocks noGrp="1"/>
          </p:cNvSpPr>
          <p:nvPr>
            <p:ph type="title"/>
          </p:nvPr>
        </p:nvSpPr>
        <p:spPr/>
        <p:txBody>
          <a:bodyPr>
            <a:noAutofit/>
          </a:bodyPr>
          <a:lstStyle/>
          <a:p>
            <a:r>
              <a:rPr lang="en-US" sz="4000" dirty="0"/>
              <a:t>The Establishment Will Resist a Move to the New System</a:t>
            </a:r>
          </a:p>
        </p:txBody>
      </p:sp>
      <p:sp>
        <p:nvSpPr>
          <p:cNvPr id="3" name="Content Placeholder 2">
            <a:extLst>
              <a:ext uri="{FF2B5EF4-FFF2-40B4-BE49-F238E27FC236}">
                <a16:creationId xmlns:a16="http://schemas.microsoft.com/office/drawing/2014/main" id="{C691F6E5-072C-4059-A13D-0828B5520E2E}"/>
              </a:ext>
            </a:extLst>
          </p:cNvPr>
          <p:cNvSpPr>
            <a:spLocks noGrp="1"/>
          </p:cNvSpPr>
          <p:nvPr>
            <p:ph idx="1"/>
          </p:nvPr>
        </p:nvSpPr>
        <p:spPr>
          <a:xfrm>
            <a:off x="457200" y="1417638"/>
            <a:ext cx="8229600" cy="4708525"/>
          </a:xfrm>
        </p:spPr>
        <p:txBody>
          <a:bodyPr>
            <a:normAutofit fontScale="77500" lnSpcReduction="20000"/>
          </a:bodyPr>
          <a:lstStyle/>
          <a:p>
            <a:r>
              <a:rPr lang="en-US" dirty="0"/>
              <a:t>The present system is a “cash cow,” a “Golden Goose” for the medical establishment and the insurance companies.  They will do whatever they can to perpetuate this lucrative system.</a:t>
            </a:r>
          </a:p>
          <a:p>
            <a:r>
              <a:rPr lang="en-US" dirty="0"/>
              <a:t>They cannot cite a desire to continue the system because of its profitability, so they will fault it on any other ground.</a:t>
            </a:r>
          </a:p>
          <a:p>
            <a:r>
              <a:rPr lang="en-US" dirty="0"/>
              <a:t>They will rail against the use of rational decision making in making health-care decisions (“un-American,” “socialism,” “death panels,” “government bureaucrats making personal health-care decisions, instead of you and your doctor,” “if you want your doctor, you can keep your doctor”).</a:t>
            </a:r>
          </a:p>
          <a:p>
            <a:r>
              <a:rPr lang="en-US" dirty="0"/>
              <a:t>The essential fact is that the profit-based approach has been tried for half a century, and has been found severely deficient.</a:t>
            </a:r>
          </a:p>
        </p:txBody>
      </p:sp>
      <p:sp>
        <p:nvSpPr>
          <p:cNvPr id="4" name="Slide Number Placeholder 3">
            <a:extLst>
              <a:ext uri="{FF2B5EF4-FFF2-40B4-BE49-F238E27FC236}">
                <a16:creationId xmlns:a16="http://schemas.microsoft.com/office/drawing/2014/main" id="{A59D1284-341A-413B-8E8B-97DCEB564EDE}"/>
              </a:ext>
            </a:extLst>
          </p:cNvPr>
          <p:cNvSpPr>
            <a:spLocks noGrp="1"/>
          </p:cNvSpPr>
          <p:nvPr>
            <p:ph type="sldNum" sz="quarter" idx="12"/>
          </p:nvPr>
        </p:nvSpPr>
        <p:spPr/>
        <p:txBody>
          <a:bodyPr/>
          <a:lstStyle/>
          <a:p>
            <a:fld id="{D183A92B-D7AC-4D61-A6D7-28D014C7096F}" type="slidenum">
              <a:rPr lang="en-US" smtClean="0"/>
              <a:t>38</a:t>
            </a:fld>
            <a:endParaRPr lang="en-US"/>
          </a:p>
        </p:txBody>
      </p:sp>
    </p:spTree>
    <p:extLst>
      <p:ext uri="{BB962C8B-B14F-4D97-AF65-F5344CB8AC3E}">
        <p14:creationId xmlns:p14="http://schemas.microsoft.com/office/powerpoint/2010/main" val="3473442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1F9D7-79C6-46D0-BF09-C3DCFED892C9}"/>
              </a:ext>
            </a:extLst>
          </p:cNvPr>
          <p:cNvSpPr>
            <a:spLocks noGrp="1"/>
          </p:cNvSpPr>
          <p:nvPr>
            <p:ph type="title"/>
          </p:nvPr>
        </p:nvSpPr>
        <p:spPr/>
        <p:txBody>
          <a:bodyPr>
            <a:noAutofit/>
          </a:bodyPr>
          <a:lstStyle/>
          <a:p>
            <a:r>
              <a:rPr lang="en-US" sz="3000" dirty="0"/>
              <a:t>If Americans Want a High-Quality, Low-Cost Health-Care System, They Will Have to Fight for It</a:t>
            </a:r>
          </a:p>
        </p:txBody>
      </p:sp>
      <p:sp>
        <p:nvSpPr>
          <p:cNvPr id="3" name="Content Placeholder 2">
            <a:extLst>
              <a:ext uri="{FF2B5EF4-FFF2-40B4-BE49-F238E27FC236}">
                <a16:creationId xmlns:a16="http://schemas.microsoft.com/office/drawing/2014/main" id="{8DBDCEE6-F6BE-4DE5-A7CA-0C43F6DACB06}"/>
              </a:ext>
            </a:extLst>
          </p:cNvPr>
          <p:cNvSpPr>
            <a:spLocks noGrp="1"/>
          </p:cNvSpPr>
          <p:nvPr>
            <p:ph idx="1"/>
          </p:nvPr>
        </p:nvSpPr>
        <p:spPr>
          <a:xfrm>
            <a:off x="457200" y="1417638"/>
            <a:ext cx="8229600" cy="4708525"/>
          </a:xfrm>
        </p:spPr>
        <p:txBody>
          <a:bodyPr>
            <a:normAutofit fontScale="62500" lnSpcReduction="20000"/>
          </a:bodyPr>
          <a:lstStyle/>
          <a:p>
            <a:r>
              <a:rPr lang="en-US" dirty="0"/>
              <a:t>Under the US Constitution, the US government is to promote the general welfare.</a:t>
            </a:r>
          </a:p>
          <a:p>
            <a:r>
              <a:rPr lang="en-US" dirty="0"/>
              <a:t>In view of this, it may be argued that Americans are entitled to a decent health-care system.</a:t>
            </a:r>
          </a:p>
          <a:p>
            <a:r>
              <a:rPr lang="en-US" dirty="0"/>
              <a:t>The present system does not provide quality care to all Americans at reasonable cost. A better system is available, that would provide high-quality health care at low cost.  The present system should be scrapped, and replaced with the proposed new system.</a:t>
            </a:r>
          </a:p>
          <a:p>
            <a:r>
              <a:rPr lang="en-US" dirty="0"/>
              <a:t>Although Americans may be entitled to good health care at reasonable cost, they have been denied that option by the current health-care system, controlled by the medical establishment, insurance companies, and the US government.</a:t>
            </a:r>
          </a:p>
          <a:p>
            <a:r>
              <a:rPr lang="en-US" dirty="0"/>
              <a:t>While the present system may serve the public poorly, it serves Wall Street and the medical establishment very well.  They </a:t>
            </a:r>
            <a:r>
              <a:rPr lang="en-US" dirty="0" err="1"/>
              <a:t>wll</a:t>
            </a:r>
            <a:r>
              <a:rPr lang="en-US" dirty="0"/>
              <a:t> not give up this system without a fight.</a:t>
            </a:r>
          </a:p>
          <a:p>
            <a:r>
              <a:rPr lang="en-US" dirty="0"/>
              <a:t>If Americans want a better health care system, they are going to have to fight for it.</a:t>
            </a:r>
          </a:p>
        </p:txBody>
      </p:sp>
      <p:sp>
        <p:nvSpPr>
          <p:cNvPr id="4" name="Slide Number Placeholder 3">
            <a:extLst>
              <a:ext uri="{FF2B5EF4-FFF2-40B4-BE49-F238E27FC236}">
                <a16:creationId xmlns:a16="http://schemas.microsoft.com/office/drawing/2014/main" id="{B878524A-F495-46C9-BA7A-2B506983C12A}"/>
              </a:ext>
            </a:extLst>
          </p:cNvPr>
          <p:cNvSpPr>
            <a:spLocks noGrp="1"/>
          </p:cNvSpPr>
          <p:nvPr>
            <p:ph type="sldNum" sz="quarter" idx="12"/>
          </p:nvPr>
        </p:nvSpPr>
        <p:spPr/>
        <p:txBody>
          <a:bodyPr/>
          <a:lstStyle/>
          <a:p>
            <a:fld id="{D183A92B-D7AC-4D61-A6D7-28D014C7096F}" type="slidenum">
              <a:rPr lang="en-US" smtClean="0"/>
              <a:t>39</a:t>
            </a:fld>
            <a:endParaRPr lang="en-US"/>
          </a:p>
        </p:txBody>
      </p:sp>
    </p:spTree>
    <p:extLst>
      <p:ext uri="{BB962C8B-B14F-4D97-AF65-F5344CB8AC3E}">
        <p14:creationId xmlns:p14="http://schemas.microsoft.com/office/powerpoint/2010/main" val="11977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C6BC9-4AE3-4981-902B-FFA9D39F873A}"/>
              </a:ext>
            </a:extLst>
          </p:cNvPr>
          <p:cNvSpPr>
            <a:spLocks noGrp="1"/>
          </p:cNvSpPr>
          <p:nvPr>
            <p:ph type="title"/>
          </p:nvPr>
        </p:nvSpPr>
        <p:spPr/>
        <p:txBody>
          <a:bodyPr>
            <a:normAutofit fontScale="90000"/>
          </a:bodyPr>
          <a:lstStyle/>
          <a:p>
            <a:r>
              <a:rPr lang="en-US" dirty="0"/>
              <a:t>Where Is the Wasted Money Going?</a:t>
            </a:r>
          </a:p>
        </p:txBody>
      </p:sp>
      <p:sp>
        <p:nvSpPr>
          <p:cNvPr id="3" name="Content Placeholder 2">
            <a:extLst>
              <a:ext uri="{FF2B5EF4-FFF2-40B4-BE49-F238E27FC236}">
                <a16:creationId xmlns:a16="http://schemas.microsoft.com/office/drawing/2014/main" id="{A0827288-E4F0-47D1-904C-F7E8FE03FE1F}"/>
              </a:ext>
            </a:extLst>
          </p:cNvPr>
          <p:cNvSpPr>
            <a:spLocks noGrp="1"/>
          </p:cNvSpPr>
          <p:nvPr>
            <p:ph idx="1"/>
          </p:nvPr>
        </p:nvSpPr>
        <p:spPr/>
        <p:txBody>
          <a:bodyPr/>
          <a:lstStyle/>
          <a:p>
            <a:r>
              <a:rPr lang="en-US" dirty="0"/>
              <a:t>Inflated incomes for the medical establishment</a:t>
            </a:r>
          </a:p>
          <a:p>
            <a:r>
              <a:rPr lang="en-US" dirty="0"/>
              <a:t>Profits for the insurance industry</a:t>
            </a:r>
          </a:p>
        </p:txBody>
      </p:sp>
      <p:sp>
        <p:nvSpPr>
          <p:cNvPr id="4" name="Slide Number Placeholder 3">
            <a:extLst>
              <a:ext uri="{FF2B5EF4-FFF2-40B4-BE49-F238E27FC236}">
                <a16:creationId xmlns:a16="http://schemas.microsoft.com/office/drawing/2014/main" id="{4594713C-A53F-4F1C-B504-513A14E0EA56}"/>
              </a:ext>
            </a:extLst>
          </p:cNvPr>
          <p:cNvSpPr>
            <a:spLocks noGrp="1"/>
          </p:cNvSpPr>
          <p:nvPr>
            <p:ph type="sldNum" sz="quarter" idx="12"/>
          </p:nvPr>
        </p:nvSpPr>
        <p:spPr/>
        <p:txBody>
          <a:bodyPr/>
          <a:lstStyle/>
          <a:p>
            <a:fld id="{D183A92B-D7AC-4D61-A6D7-28D014C7096F}" type="slidenum">
              <a:rPr lang="en-US" smtClean="0"/>
              <a:t>4</a:t>
            </a:fld>
            <a:endParaRPr lang="en-US"/>
          </a:p>
        </p:txBody>
      </p:sp>
    </p:spTree>
    <p:extLst>
      <p:ext uri="{BB962C8B-B14F-4D97-AF65-F5344CB8AC3E}">
        <p14:creationId xmlns:p14="http://schemas.microsoft.com/office/powerpoint/2010/main" val="2549432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FE1A8-F8A5-4CF8-AEDD-7E7DA354018E}"/>
              </a:ext>
            </a:extLst>
          </p:cNvPr>
          <p:cNvSpPr>
            <a:spLocks noGrp="1"/>
          </p:cNvSpPr>
          <p:nvPr>
            <p:ph type="title"/>
          </p:nvPr>
        </p:nvSpPr>
        <p:spPr/>
        <p:txBody>
          <a:bodyPr>
            <a:noAutofit/>
          </a:bodyPr>
          <a:lstStyle/>
          <a:p>
            <a:r>
              <a:rPr lang="en-US" sz="3000" dirty="0"/>
              <a:t>In the Fight for an Improved Health-Care System, Congress Will Side with Wall Street and the Medical Establishment, Not with the American People</a:t>
            </a:r>
          </a:p>
        </p:txBody>
      </p:sp>
      <p:sp>
        <p:nvSpPr>
          <p:cNvPr id="3" name="Content Placeholder 2">
            <a:extLst>
              <a:ext uri="{FF2B5EF4-FFF2-40B4-BE49-F238E27FC236}">
                <a16:creationId xmlns:a16="http://schemas.microsoft.com/office/drawing/2014/main" id="{A4247998-2058-4259-B39C-DE7EF523BFF7}"/>
              </a:ext>
            </a:extLst>
          </p:cNvPr>
          <p:cNvSpPr>
            <a:spLocks noGrp="1"/>
          </p:cNvSpPr>
          <p:nvPr>
            <p:ph idx="1"/>
          </p:nvPr>
        </p:nvSpPr>
        <p:spPr>
          <a:xfrm>
            <a:off x="457200" y="1524000"/>
            <a:ext cx="8229600" cy="4832350"/>
          </a:xfrm>
        </p:spPr>
        <p:txBody>
          <a:bodyPr>
            <a:normAutofit fontScale="77500" lnSpcReduction="20000"/>
          </a:bodyPr>
          <a:lstStyle/>
          <a:p>
            <a:r>
              <a:rPr lang="en-US" dirty="0"/>
              <a:t>To see why this is so, consider the role of the US government in the economic meltdown of 2007.</a:t>
            </a:r>
          </a:p>
          <a:p>
            <a:pPr lvl="1"/>
            <a:r>
              <a:rPr lang="en-US" dirty="0"/>
              <a:t>Brooksley Born (head of the Commodity Futures Trading Commission (CFTC), 1996-1999) warned of the danger of unregulated financial derivatives to the US financial system.  The spectacular failures of Orange Country, California, Barings Bank, and the Long-Term Capital Management (</a:t>
            </a:r>
            <a:r>
              <a:rPr lang="en-US" dirty="0" err="1"/>
              <a:t>LTCM</a:t>
            </a:r>
            <a:r>
              <a:rPr lang="en-US" dirty="0"/>
              <a:t>) hedge fund showed the wisdom of her viewpoint and efforts.</a:t>
            </a:r>
          </a:p>
          <a:p>
            <a:pPr lvl="1"/>
            <a:r>
              <a:rPr lang="en-US" dirty="0"/>
              <a:t>Government officials (Alan Greenspan, Robert Rubin, and Larry Summers) suppressed </a:t>
            </a:r>
            <a:r>
              <a:rPr lang="en-US" dirty="0" err="1"/>
              <a:t>Born’s</a:t>
            </a:r>
            <a:r>
              <a:rPr lang="en-US" dirty="0"/>
              <a:t> efforts, and directly caused the economic meltdown of 2007.  As a direct result, millions of Americans lost their homes and financial security.</a:t>
            </a:r>
          </a:p>
          <a:p>
            <a:pPr lvl="1"/>
            <a:r>
              <a:rPr lang="en-US" dirty="0"/>
              <a:t>Although the meltdown was willfully and knowingly caused by Wall Street and the US government, no leader of government or the private finance industry was punished for this massive economic crime against the American people.</a:t>
            </a:r>
          </a:p>
        </p:txBody>
      </p:sp>
      <p:sp>
        <p:nvSpPr>
          <p:cNvPr id="4" name="Slide Number Placeholder 3">
            <a:extLst>
              <a:ext uri="{FF2B5EF4-FFF2-40B4-BE49-F238E27FC236}">
                <a16:creationId xmlns:a16="http://schemas.microsoft.com/office/drawing/2014/main" id="{C82FB345-2830-455B-BE6C-855FED8E7197}"/>
              </a:ext>
            </a:extLst>
          </p:cNvPr>
          <p:cNvSpPr>
            <a:spLocks noGrp="1"/>
          </p:cNvSpPr>
          <p:nvPr>
            <p:ph type="sldNum" sz="quarter" idx="12"/>
          </p:nvPr>
        </p:nvSpPr>
        <p:spPr/>
        <p:txBody>
          <a:bodyPr/>
          <a:lstStyle/>
          <a:p>
            <a:fld id="{D183A92B-D7AC-4D61-A6D7-28D014C7096F}" type="slidenum">
              <a:rPr lang="en-US" smtClean="0"/>
              <a:t>40</a:t>
            </a:fld>
            <a:endParaRPr lang="en-US"/>
          </a:p>
        </p:txBody>
      </p:sp>
    </p:spTree>
    <p:extLst>
      <p:ext uri="{BB962C8B-B14F-4D97-AF65-F5344CB8AC3E}">
        <p14:creationId xmlns:p14="http://schemas.microsoft.com/office/powerpoint/2010/main" val="20112944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22358-81CD-4178-9FB2-ACF3BC57F724}"/>
              </a:ext>
            </a:extLst>
          </p:cNvPr>
          <p:cNvSpPr>
            <a:spLocks noGrp="1"/>
          </p:cNvSpPr>
          <p:nvPr>
            <p:ph type="title"/>
          </p:nvPr>
        </p:nvSpPr>
        <p:spPr/>
        <p:txBody>
          <a:bodyPr>
            <a:normAutofit fontScale="90000"/>
          </a:bodyPr>
          <a:lstStyle/>
          <a:p>
            <a:r>
              <a:rPr lang="en-US" dirty="0"/>
              <a:t>The Likelihood of Implementing the New System</a:t>
            </a:r>
          </a:p>
        </p:txBody>
      </p:sp>
      <p:sp>
        <p:nvSpPr>
          <p:cNvPr id="3" name="Content Placeholder 2">
            <a:extLst>
              <a:ext uri="{FF2B5EF4-FFF2-40B4-BE49-F238E27FC236}">
                <a16:creationId xmlns:a16="http://schemas.microsoft.com/office/drawing/2014/main" id="{E3AEF556-477F-4C9B-8C2D-9A2E154B6525}"/>
              </a:ext>
            </a:extLst>
          </p:cNvPr>
          <p:cNvSpPr>
            <a:spLocks noGrp="1"/>
          </p:cNvSpPr>
          <p:nvPr>
            <p:ph idx="1"/>
          </p:nvPr>
        </p:nvSpPr>
        <p:spPr>
          <a:xfrm>
            <a:off x="457200" y="1417638"/>
            <a:ext cx="8229600" cy="4708525"/>
          </a:xfrm>
        </p:spPr>
        <p:txBody>
          <a:bodyPr>
            <a:normAutofit fontScale="77500" lnSpcReduction="20000"/>
          </a:bodyPr>
          <a:lstStyle/>
          <a:p>
            <a:r>
              <a:rPr lang="en-US" dirty="0"/>
              <a:t>Implementing the new system will be difficult, because it will face strong opposition from the medical establishment, insurance companies, and Congress.</a:t>
            </a:r>
          </a:p>
          <a:p>
            <a:r>
              <a:rPr lang="en-US" dirty="0"/>
              <a:t>My assessment is that the present system will be replaced with the new system, for several reasons.</a:t>
            </a:r>
          </a:p>
          <a:p>
            <a:pPr lvl="1"/>
            <a:r>
              <a:rPr lang="en-US" dirty="0"/>
              <a:t>The present system is now so large and costly that it can no longer be ignored, or justified by any reasonable argument.  (The system is so large because of the spectacular success of the private insurance model, not because Americans receive higher-quality care or greater coverage.)</a:t>
            </a:r>
          </a:p>
          <a:p>
            <a:pPr lvl="1"/>
            <a:r>
              <a:rPr lang="en-US" dirty="0"/>
              <a:t>The new system is financially attractive: less cost to the government / taxpayer, and zero cost to </a:t>
            </a:r>
            <a:r>
              <a:rPr lang="en-US"/>
              <a:t>the individual.</a:t>
            </a:r>
            <a:endParaRPr lang="en-US" dirty="0"/>
          </a:p>
          <a:p>
            <a:r>
              <a:rPr lang="en-US" dirty="0"/>
              <a:t>If the American people want a better system, they can have it.  All they have to do is decide that that is what they want, and fight for it.</a:t>
            </a:r>
          </a:p>
        </p:txBody>
      </p:sp>
      <p:sp>
        <p:nvSpPr>
          <p:cNvPr id="4" name="Slide Number Placeholder 3">
            <a:extLst>
              <a:ext uri="{FF2B5EF4-FFF2-40B4-BE49-F238E27FC236}">
                <a16:creationId xmlns:a16="http://schemas.microsoft.com/office/drawing/2014/main" id="{3A1B7EB8-9595-4297-B0EB-B47031CF97F1}"/>
              </a:ext>
            </a:extLst>
          </p:cNvPr>
          <p:cNvSpPr>
            <a:spLocks noGrp="1"/>
          </p:cNvSpPr>
          <p:nvPr>
            <p:ph type="sldNum" sz="quarter" idx="12"/>
          </p:nvPr>
        </p:nvSpPr>
        <p:spPr/>
        <p:txBody>
          <a:bodyPr/>
          <a:lstStyle/>
          <a:p>
            <a:fld id="{D183A92B-D7AC-4D61-A6D7-28D014C7096F}" type="slidenum">
              <a:rPr lang="en-US" smtClean="0"/>
              <a:t>41</a:t>
            </a:fld>
            <a:endParaRPr lang="en-US"/>
          </a:p>
        </p:txBody>
      </p:sp>
    </p:spTree>
    <p:extLst>
      <p:ext uri="{BB962C8B-B14F-4D97-AF65-F5344CB8AC3E}">
        <p14:creationId xmlns:p14="http://schemas.microsoft.com/office/powerpoint/2010/main" val="38902704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13284-F876-4382-BE0E-E7BA88D840B7}"/>
              </a:ext>
            </a:extLst>
          </p:cNvPr>
          <p:cNvSpPr>
            <a:spLocks noGrp="1"/>
          </p:cNvSpPr>
          <p:nvPr>
            <p:ph type="title"/>
          </p:nvPr>
        </p:nvSpPr>
        <p:spPr/>
        <p:txBody>
          <a:bodyPr>
            <a:normAutofit/>
          </a:bodyPr>
          <a:lstStyle/>
          <a:p>
            <a:r>
              <a:rPr lang="en-US" sz="4000" dirty="0"/>
              <a:t>The Next Step – Detailed Design</a:t>
            </a:r>
          </a:p>
        </p:txBody>
      </p:sp>
      <p:sp>
        <p:nvSpPr>
          <p:cNvPr id="3" name="Content Placeholder 2">
            <a:extLst>
              <a:ext uri="{FF2B5EF4-FFF2-40B4-BE49-F238E27FC236}">
                <a16:creationId xmlns:a16="http://schemas.microsoft.com/office/drawing/2014/main" id="{CCA4CB33-BD44-4B08-9539-46B31618EFAF}"/>
              </a:ext>
            </a:extLst>
          </p:cNvPr>
          <p:cNvSpPr>
            <a:spLocks noGrp="1"/>
          </p:cNvSpPr>
          <p:nvPr>
            <p:ph idx="1"/>
          </p:nvPr>
        </p:nvSpPr>
        <p:spPr/>
        <p:txBody>
          <a:bodyPr>
            <a:normAutofit fontScale="85000" lnSpcReduction="20000"/>
          </a:bodyPr>
          <a:lstStyle/>
          <a:p>
            <a:r>
              <a:rPr lang="en-US" dirty="0"/>
              <a:t>This presentation has been concerned only with top-level design of a new health-care system.</a:t>
            </a:r>
          </a:p>
          <a:p>
            <a:r>
              <a:rPr lang="en-US" dirty="0"/>
              <a:t>The next step in the process of establishing a new system will be to develop a detailed system design.</a:t>
            </a:r>
          </a:p>
          <a:p>
            <a:r>
              <a:rPr lang="en-US" dirty="0"/>
              <a:t>The detailed design will be accomplished by means of the established methodology of systems engineering.</a:t>
            </a:r>
          </a:p>
          <a:p>
            <a:r>
              <a:rPr lang="en-US" dirty="0"/>
              <a:t>The final step in the process will be construction and operation of the completed system.  Successful operation will be accomplished using the methodologies of operations research / management science (in particular, decision science and Lagrangian optimization) and quality management (ISO 9000).</a:t>
            </a:r>
          </a:p>
        </p:txBody>
      </p:sp>
      <p:sp>
        <p:nvSpPr>
          <p:cNvPr id="4" name="Slide Number Placeholder 3">
            <a:extLst>
              <a:ext uri="{FF2B5EF4-FFF2-40B4-BE49-F238E27FC236}">
                <a16:creationId xmlns:a16="http://schemas.microsoft.com/office/drawing/2014/main" id="{9E23F8F0-D826-452B-9769-F3D80DB18F09}"/>
              </a:ext>
            </a:extLst>
          </p:cNvPr>
          <p:cNvSpPr>
            <a:spLocks noGrp="1"/>
          </p:cNvSpPr>
          <p:nvPr>
            <p:ph type="sldNum" sz="quarter" idx="12"/>
          </p:nvPr>
        </p:nvSpPr>
        <p:spPr/>
        <p:txBody>
          <a:bodyPr/>
          <a:lstStyle/>
          <a:p>
            <a:fld id="{D183A92B-D7AC-4D61-A6D7-28D014C7096F}" type="slidenum">
              <a:rPr lang="en-US" smtClean="0"/>
              <a:t>42</a:t>
            </a:fld>
            <a:endParaRPr lang="en-US"/>
          </a:p>
        </p:txBody>
      </p:sp>
    </p:spTree>
    <p:extLst>
      <p:ext uri="{BB962C8B-B14F-4D97-AF65-F5344CB8AC3E}">
        <p14:creationId xmlns:p14="http://schemas.microsoft.com/office/powerpoint/2010/main" val="5128923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3F336-534E-4DA9-9027-252A0364AD52}"/>
              </a:ext>
            </a:extLst>
          </p:cNvPr>
          <p:cNvSpPr>
            <a:spLocks noGrp="1"/>
          </p:cNvSpPr>
          <p:nvPr>
            <p:ph type="title"/>
          </p:nvPr>
        </p:nvSpPr>
        <p:spPr/>
        <p:txBody>
          <a:bodyPr>
            <a:normAutofit/>
          </a:bodyPr>
          <a:lstStyle/>
          <a:p>
            <a:r>
              <a:rPr lang="en-US" sz="4000" dirty="0"/>
              <a:t>The End</a:t>
            </a:r>
          </a:p>
        </p:txBody>
      </p:sp>
      <p:sp>
        <p:nvSpPr>
          <p:cNvPr id="3" name="Content Placeholder 2">
            <a:extLst>
              <a:ext uri="{FF2B5EF4-FFF2-40B4-BE49-F238E27FC236}">
                <a16:creationId xmlns:a16="http://schemas.microsoft.com/office/drawing/2014/main" id="{BEC0D31C-710C-4447-B3AE-3ADB5B9BCD81}"/>
              </a:ext>
            </a:extLst>
          </p:cNvPr>
          <p:cNvSpPr>
            <a:spLocks noGrp="1"/>
          </p:cNvSpPr>
          <p:nvPr>
            <p:ph idx="1"/>
          </p:nvPr>
        </p:nvSpPr>
        <p:spPr/>
        <p:txBody>
          <a:bodyPr/>
          <a:lstStyle/>
          <a:p>
            <a:r>
              <a:rPr lang="en-US" dirty="0"/>
              <a:t>Thank you!</a:t>
            </a:r>
          </a:p>
          <a:p>
            <a:r>
              <a:rPr lang="en-US" dirty="0"/>
              <a:t>More information at </a:t>
            </a:r>
            <a:r>
              <a:rPr lang="en-US" dirty="0">
                <a:hlinkClick r:id="rId2"/>
              </a:rPr>
              <a:t>http://www.foundationwebsite.org</a:t>
            </a:r>
            <a:r>
              <a:rPr lang="en-US" dirty="0"/>
              <a:t> </a:t>
            </a:r>
          </a:p>
        </p:txBody>
      </p:sp>
      <p:sp>
        <p:nvSpPr>
          <p:cNvPr id="4" name="Slide Number Placeholder 3">
            <a:extLst>
              <a:ext uri="{FF2B5EF4-FFF2-40B4-BE49-F238E27FC236}">
                <a16:creationId xmlns:a16="http://schemas.microsoft.com/office/drawing/2014/main" id="{486B9FDC-BF1E-473E-B571-CACDDCC6EA11}"/>
              </a:ext>
            </a:extLst>
          </p:cNvPr>
          <p:cNvSpPr>
            <a:spLocks noGrp="1"/>
          </p:cNvSpPr>
          <p:nvPr>
            <p:ph type="sldNum" sz="quarter" idx="12"/>
          </p:nvPr>
        </p:nvSpPr>
        <p:spPr/>
        <p:txBody>
          <a:bodyPr/>
          <a:lstStyle/>
          <a:p>
            <a:fld id="{D183A92B-D7AC-4D61-A6D7-28D014C7096F}" type="slidenum">
              <a:rPr lang="en-US" smtClean="0"/>
              <a:t>43</a:t>
            </a:fld>
            <a:endParaRPr lang="en-US"/>
          </a:p>
        </p:txBody>
      </p:sp>
    </p:spTree>
    <p:extLst>
      <p:ext uri="{BB962C8B-B14F-4D97-AF65-F5344CB8AC3E}">
        <p14:creationId xmlns:p14="http://schemas.microsoft.com/office/powerpoint/2010/main" val="166081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5B5F0-86E7-488D-9B8D-06771A9B5370}"/>
              </a:ext>
            </a:extLst>
          </p:cNvPr>
          <p:cNvSpPr>
            <a:spLocks noGrp="1"/>
          </p:cNvSpPr>
          <p:nvPr>
            <p:ph type="title"/>
          </p:nvPr>
        </p:nvSpPr>
        <p:spPr/>
        <p:txBody>
          <a:bodyPr>
            <a:normAutofit fontScale="90000"/>
          </a:bodyPr>
          <a:lstStyle/>
          <a:p>
            <a:r>
              <a:rPr lang="en-US" dirty="0"/>
              <a:t>The Present System Has Operated for Decades – Why?</a:t>
            </a:r>
          </a:p>
        </p:txBody>
      </p:sp>
      <p:sp>
        <p:nvSpPr>
          <p:cNvPr id="3" name="Content Placeholder 2">
            <a:extLst>
              <a:ext uri="{FF2B5EF4-FFF2-40B4-BE49-F238E27FC236}">
                <a16:creationId xmlns:a16="http://schemas.microsoft.com/office/drawing/2014/main" id="{CB9E4289-1052-44C2-AB22-DC2DFC460932}"/>
              </a:ext>
            </a:extLst>
          </p:cNvPr>
          <p:cNvSpPr>
            <a:spLocks noGrp="1"/>
          </p:cNvSpPr>
          <p:nvPr>
            <p:ph idx="1"/>
          </p:nvPr>
        </p:nvSpPr>
        <p:spPr/>
        <p:txBody>
          <a:bodyPr/>
          <a:lstStyle/>
          <a:p>
            <a:r>
              <a:rPr lang="en-US" dirty="0"/>
              <a:t>Congress pretends to work on fixing the system, but is incapable of doing so</a:t>
            </a:r>
          </a:p>
          <a:p>
            <a:r>
              <a:rPr lang="en-US" dirty="0"/>
              <a:t>Why?  Because it is beholden to the medical establishment and the insurance industry, and cannot do anything to lower costs.</a:t>
            </a:r>
          </a:p>
        </p:txBody>
      </p:sp>
      <p:sp>
        <p:nvSpPr>
          <p:cNvPr id="4" name="Slide Number Placeholder 3">
            <a:extLst>
              <a:ext uri="{FF2B5EF4-FFF2-40B4-BE49-F238E27FC236}">
                <a16:creationId xmlns:a16="http://schemas.microsoft.com/office/drawing/2014/main" id="{70BC2696-180B-41B8-AEE9-0F609AD7F493}"/>
              </a:ext>
            </a:extLst>
          </p:cNvPr>
          <p:cNvSpPr>
            <a:spLocks noGrp="1"/>
          </p:cNvSpPr>
          <p:nvPr>
            <p:ph type="sldNum" sz="quarter" idx="12"/>
          </p:nvPr>
        </p:nvSpPr>
        <p:spPr/>
        <p:txBody>
          <a:bodyPr/>
          <a:lstStyle/>
          <a:p>
            <a:fld id="{D183A92B-D7AC-4D61-A6D7-28D014C7096F}" type="slidenum">
              <a:rPr lang="en-US" smtClean="0"/>
              <a:t>5</a:t>
            </a:fld>
            <a:endParaRPr lang="en-US"/>
          </a:p>
        </p:txBody>
      </p:sp>
    </p:spTree>
    <p:extLst>
      <p:ext uri="{BB962C8B-B14F-4D97-AF65-F5344CB8AC3E}">
        <p14:creationId xmlns:p14="http://schemas.microsoft.com/office/powerpoint/2010/main" val="3860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BF6A-F9CC-4CB0-B919-D35289640F82}"/>
              </a:ext>
            </a:extLst>
          </p:cNvPr>
          <p:cNvSpPr>
            <a:spLocks noGrp="1"/>
          </p:cNvSpPr>
          <p:nvPr>
            <p:ph type="title"/>
          </p:nvPr>
        </p:nvSpPr>
        <p:spPr/>
        <p:txBody>
          <a:bodyPr/>
          <a:lstStyle/>
          <a:p>
            <a:r>
              <a:rPr lang="en-US" dirty="0"/>
              <a:t>The Current System Is Profit-Driven</a:t>
            </a:r>
          </a:p>
        </p:txBody>
      </p:sp>
      <p:sp>
        <p:nvSpPr>
          <p:cNvPr id="3" name="Content Placeholder 2">
            <a:extLst>
              <a:ext uri="{FF2B5EF4-FFF2-40B4-BE49-F238E27FC236}">
                <a16:creationId xmlns:a16="http://schemas.microsoft.com/office/drawing/2014/main" id="{FEAD9BE3-7A78-4311-B400-1B876BD8CEAD}"/>
              </a:ext>
            </a:extLst>
          </p:cNvPr>
          <p:cNvSpPr>
            <a:spLocks noGrp="1"/>
          </p:cNvSpPr>
          <p:nvPr>
            <p:ph idx="1"/>
          </p:nvPr>
        </p:nvSpPr>
        <p:spPr/>
        <p:txBody>
          <a:bodyPr/>
          <a:lstStyle/>
          <a:p>
            <a:r>
              <a:rPr lang="en-US" dirty="0"/>
              <a:t>The primary purpose, structure and function of the present system are to generate high income for the medical establishment and profit for insurance companies.</a:t>
            </a:r>
          </a:p>
          <a:p>
            <a:r>
              <a:rPr lang="en-US" dirty="0"/>
              <a:t>They are not to provide high-quality health care at low cost.</a:t>
            </a:r>
          </a:p>
          <a:p>
            <a:endParaRPr lang="en-US" dirty="0"/>
          </a:p>
        </p:txBody>
      </p:sp>
      <p:sp>
        <p:nvSpPr>
          <p:cNvPr id="4" name="Slide Number Placeholder 3">
            <a:extLst>
              <a:ext uri="{FF2B5EF4-FFF2-40B4-BE49-F238E27FC236}">
                <a16:creationId xmlns:a16="http://schemas.microsoft.com/office/drawing/2014/main" id="{B1F6094E-E4AA-4FF5-8AC5-2D7DAB61098B}"/>
              </a:ext>
            </a:extLst>
          </p:cNvPr>
          <p:cNvSpPr>
            <a:spLocks noGrp="1"/>
          </p:cNvSpPr>
          <p:nvPr>
            <p:ph type="sldNum" sz="quarter" idx="12"/>
          </p:nvPr>
        </p:nvSpPr>
        <p:spPr/>
        <p:txBody>
          <a:bodyPr/>
          <a:lstStyle/>
          <a:p>
            <a:fld id="{D183A92B-D7AC-4D61-A6D7-28D014C7096F}" type="slidenum">
              <a:rPr lang="en-US" smtClean="0"/>
              <a:t>6</a:t>
            </a:fld>
            <a:endParaRPr lang="en-US"/>
          </a:p>
        </p:txBody>
      </p:sp>
    </p:spTree>
    <p:extLst>
      <p:ext uri="{BB962C8B-B14F-4D97-AF65-F5344CB8AC3E}">
        <p14:creationId xmlns:p14="http://schemas.microsoft.com/office/powerpoint/2010/main" val="2402366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032FD-B28F-4A9F-B612-7CBBE5E434F1}"/>
              </a:ext>
            </a:extLst>
          </p:cNvPr>
          <p:cNvSpPr>
            <a:spLocks noGrp="1"/>
          </p:cNvSpPr>
          <p:nvPr>
            <p:ph type="title"/>
          </p:nvPr>
        </p:nvSpPr>
        <p:spPr/>
        <p:txBody>
          <a:bodyPr>
            <a:normAutofit fontScale="90000"/>
          </a:bodyPr>
          <a:lstStyle/>
          <a:p>
            <a:r>
              <a:rPr lang="en-US" dirty="0"/>
              <a:t>How Can High Quality Be Achieved at Low Cost?</a:t>
            </a:r>
          </a:p>
        </p:txBody>
      </p:sp>
      <p:sp>
        <p:nvSpPr>
          <p:cNvPr id="3" name="Content Placeholder 2">
            <a:extLst>
              <a:ext uri="{FF2B5EF4-FFF2-40B4-BE49-F238E27FC236}">
                <a16:creationId xmlns:a16="http://schemas.microsoft.com/office/drawing/2014/main" id="{028062C6-F85A-4DF5-98F2-CF85EA42296E}"/>
              </a:ext>
            </a:extLst>
          </p:cNvPr>
          <p:cNvSpPr>
            <a:spLocks noGrp="1"/>
          </p:cNvSpPr>
          <p:nvPr>
            <p:ph idx="1"/>
          </p:nvPr>
        </p:nvSpPr>
        <p:spPr/>
        <p:txBody>
          <a:bodyPr/>
          <a:lstStyle/>
          <a:p>
            <a:r>
              <a:rPr lang="en-US" dirty="0"/>
              <a:t>For each case (treatment episode), compare benefits to costs, and select treatments for which the benefit-to-cost ratios are high.</a:t>
            </a:r>
          </a:p>
          <a:p>
            <a:r>
              <a:rPr lang="en-US" dirty="0"/>
              <a:t>The present system does not do this; if it did, profits would plummet.</a:t>
            </a:r>
          </a:p>
        </p:txBody>
      </p:sp>
      <p:sp>
        <p:nvSpPr>
          <p:cNvPr id="4" name="Slide Number Placeholder 3">
            <a:extLst>
              <a:ext uri="{FF2B5EF4-FFF2-40B4-BE49-F238E27FC236}">
                <a16:creationId xmlns:a16="http://schemas.microsoft.com/office/drawing/2014/main" id="{A774C921-E95C-4986-9A4E-8EE7B0B3A683}"/>
              </a:ext>
            </a:extLst>
          </p:cNvPr>
          <p:cNvSpPr>
            <a:spLocks noGrp="1"/>
          </p:cNvSpPr>
          <p:nvPr>
            <p:ph type="sldNum" sz="quarter" idx="12"/>
          </p:nvPr>
        </p:nvSpPr>
        <p:spPr/>
        <p:txBody>
          <a:bodyPr/>
          <a:lstStyle/>
          <a:p>
            <a:fld id="{D183A92B-D7AC-4D61-A6D7-28D014C7096F}" type="slidenum">
              <a:rPr lang="en-US" smtClean="0"/>
              <a:t>7</a:t>
            </a:fld>
            <a:endParaRPr lang="en-US"/>
          </a:p>
        </p:txBody>
      </p:sp>
    </p:spTree>
    <p:extLst>
      <p:ext uri="{BB962C8B-B14F-4D97-AF65-F5344CB8AC3E}">
        <p14:creationId xmlns:p14="http://schemas.microsoft.com/office/powerpoint/2010/main" val="2734700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797F-81DB-4974-B4BE-4BEF45CF08F3}"/>
              </a:ext>
            </a:extLst>
          </p:cNvPr>
          <p:cNvSpPr>
            <a:spLocks noGrp="1"/>
          </p:cNvSpPr>
          <p:nvPr>
            <p:ph type="title"/>
          </p:nvPr>
        </p:nvSpPr>
        <p:spPr/>
        <p:txBody>
          <a:bodyPr>
            <a:normAutofit fontScale="90000"/>
          </a:bodyPr>
          <a:lstStyle/>
          <a:p>
            <a:r>
              <a:rPr lang="en-US" dirty="0"/>
              <a:t>The Present System Is Beyond Repair</a:t>
            </a:r>
          </a:p>
        </p:txBody>
      </p:sp>
      <p:sp>
        <p:nvSpPr>
          <p:cNvPr id="3" name="Content Placeholder 2">
            <a:extLst>
              <a:ext uri="{FF2B5EF4-FFF2-40B4-BE49-F238E27FC236}">
                <a16:creationId xmlns:a16="http://schemas.microsoft.com/office/drawing/2014/main" id="{5DD37155-BD19-441C-857C-9FBB003FD8CD}"/>
              </a:ext>
            </a:extLst>
          </p:cNvPr>
          <p:cNvSpPr>
            <a:spLocks noGrp="1"/>
          </p:cNvSpPr>
          <p:nvPr>
            <p:ph idx="1"/>
          </p:nvPr>
        </p:nvSpPr>
        <p:spPr/>
        <p:txBody>
          <a:bodyPr>
            <a:normAutofit fontScale="92500" lnSpcReduction="10000"/>
          </a:bodyPr>
          <a:lstStyle/>
          <a:p>
            <a:r>
              <a:rPr lang="en-US" dirty="0"/>
              <a:t>The present system is designed to generate profits, not deliver high-quality health care at low cost.</a:t>
            </a:r>
          </a:p>
          <a:p>
            <a:r>
              <a:rPr lang="en-US" dirty="0"/>
              <a:t>It is not a question of efficiency: the current system is very efficient at producing high incomes for the medical establishment and profits for the insurance industry.</a:t>
            </a:r>
          </a:p>
          <a:p>
            <a:r>
              <a:rPr lang="en-US" dirty="0"/>
              <a:t>It cannot be “tweaked” to fix the problem: the system must be scrapped, and an improved system developed.</a:t>
            </a:r>
          </a:p>
          <a:p>
            <a:endParaRPr lang="en-US" dirty="0"/>
          </a:p>
        </p:txBody>
      </p:sp>
      <p:sp>
        <p:nvSpPr>
          <p:cNvPr id="4" name="Slide Number Placeholder 3">
            <a:extLst>
              <a:ext uri="{FF2B5EF4-FFF2-40B4-BE49-F238E27FC236}">
                <a16:creationId xmlns:a16="http://schemas.microsoft.com/office/drawing/2014/main" id="{77BD4B42-3087-404D-B0BC-D5A77EDD851B}"/>
              </a:ext>
            </a:extLst>
          </p:cNvPr>
          <p:cNvSpPr>
            <a:spLocks noGrp="1"/>
          </p:cNvSpPr>
          <p:nvPr>
            <p:ph type="sldNum" sz="quarter" idx="12"/>
          </p:nvPr>
        </p:nvSpPr>
        <p:spPr/>
        <p:txBody>
          <a:bodyPr/>
          <a:lstStyle/>
          <a:p>
            <a:fld id="{D183A92B-D7AC-4D61-A6D7-28D014C7096F}" type="slidenum">
              <a:rPr lang="en-US" smtClean="0"/>
              <a:t>8</a:t>
            </a:fld>
            <a:endParaRPr lang="en-US"/>
          </a:p>
        </p:txBody>
      </p:sp>
    </p:spTree>
    <p:extLst>
      <p:ext uri="{BB962C8B-B14F-4D97-AF65-F5344CB8AC3E}">
        <p14:creationId xmlns:p14="http://schemas.microsoft.com/office/powerpoint/2010/main" val="255930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dirty="0"/>
              <a:t>Proposal: A National Health-Care System Based on Free Basic Health Care</a:t>
            </a:r>
          </a:p>
        </p:txBody>
      </p:sp>
      <p:sp>
        <p:nvSpPr>
          <p:cNvPr id="3" name="Content Placeholder 2"/>
          <p:cNvSpPr>
            <a:spLocks noGrp="1"/>
          </p:cNvSpPr>
          <p:nvPr>
            <p:ph idx="1"/>
          </p:nvPr>
        </p:nvSpPr>
        <p:spPr>
          <a:xfrm>
            <a:off x="457200" y="1219200"/>
            <a:ext cx="8229600" cy="3886201"/>
          </a:xfrm>
        </p:spPr>
        <p:txBody>
          <a:bodyPr>
            <a:normAutofit fontScale="77500" lnSpcReduction="20000"/>
          </a:bodyPr>
          <a:lstStyle/>
          <a:p>
            <a:pPr marL="0" indent="0">
              <a:buNone/>
            </a:pPr>
            <a:r>
              <a:rPr lang="en-US" dirty="0"/>
              <a:t>Key features:</a:t>
            </a:r>
          </a:p>
          <a:p>
            <a:pPr marL="514350" indent="-514350">
              <a:buFont typeface="+mj-lt"/>
              <a:buAutoNum type="arabicPeriod"/>
            </a:pPr>
            <a:r>
              <a:rPr lang="en-US" dirty="0"/>
              <a:t>Establish free basic-health-care clinics in all neighborhoods.</a:t>
            </a:r>
          </a:p>
          <a:p>
            <a:pPr marL="514350" indent="-514350">
              <a:buFont typeface="+mj-lt"/>
              <a:buAutoNum type="arabicPeriod"/>
            </a:pPr>
            <a:r>
              <a:rPr lang="en-US" dirty="0"/>
              <a:t>Establish free basic-health-care hospitals in all cities.</a:t>
            </a:r>
          </a:p>
          <a:p>
            <a:pPr marL="514350" indent="-514350">
              <a:buFont typeface="+mj-lt"/>
              <a:buAutoNum type="arabicPeriod"/>
            </a:pPr>
            <a:r>
              <a:rPr lang="en-US" dirty="0"/>
              <a:t>The health-care staff are employees, just as in education and national defense.</a:t>
            </a:r>
          </a:p>
          <a:p>
            <a:pPr marL="514350" indent="-514350">
              <a:buFont typeface="+mj-lt"/>
              <a:buAutoNum type="arabicPeriod"/>
            </a:pPr>
            <a:r>
              <a:rPr lang="en-US" dirty="0"/>
              <a:t>Remove private health insurance from the public health-care system: provide direct access to health-care </a:t>
            </a:r>
            <a:r>
              <a:rPr lang="en-US" i="1" dirty="0"/>
              <a:t>services</a:t>
            </a:r>
            <a:r>
              <a:rPr lang="en-US" dirty="0"/>
              <a:t>, not health-care </a:t>
            </a:r>
            <a:r>
              <a:rPr lang="en-US" i="1" dirty="0"/>
              <a:t>insurance.</a:t>
            </a:r>
            <a:endParaRPr lang="en-US" dirty="0"/>
          </a:p>
          <a:p>
            <a:pPr marL="514350" indent="-514350">
              <a:buFont typeface="+mj-lt"/>
              <a:buAutoNum type="arabicPeriod"/>
            </a:pPr>
            <a:r>
              <a:rPr lang="en-US" dirty="0"/>
              <a:t>Set a budget level for total national health-care cost, such as 5% of GDP – the cost is fixed, no longer open-ended.</a:t>
            </a:r>
          </a:p>
          <a:p>
            <a:endParaRPr lang="en-US" dirty="0"/>
          </a:p>
          <a:p>
            <a:endParaRPr lang="en-US" i="1" dirty="0"/>
          </a:p>
          <a:p>
            <a:endParaRPr lang="en-US" dirty="0"/>
          </a:p>
        </p:txBody>
      </p:sp>
      <p:sp>
        <p:nvSpPr>
          <p:cNvPr id="4" name="Slide Number Placeholder 3">
            <a:extLst>
              <a:ext uri="{FF2B5EF4-FFF2-40B4-BE49-F238E27FC236}">
                <a16:creationId xmlns:a16="http://schemas.microsoft.com/office/drawing/2014/main" id="{1D081F69-7B52-4DB3-AB56-4AEE509FCD49}"/>
              </a:ext>
            </a:extLst>
          </p:cNvPr>
          <p:cNvSpPr>
            <a:spLocks noGrp="1"/>
          </p:cNvSpPr>
          <p:nvPr>
            <p:ph type="sldNum" sz="quarter" idx="12"/>
          </p:nvPr>
        </p:nvSpPr>
        <p:spPr/>
        <p:txBody>
          <a:bodyPr/>
          <a:lstStyle/>
          <a:p>
            <a:fld id="{D183A92B-D7AC-4D61-A6D7-28D014C7096F}"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6202</TotalTime>
  <Words>3986</Words>
  <Application>Microsoft Office PowerPoint</Application>
  <PresentationFormat>On-screen Show (4:3)</PresentationFormat>
  <Paragraphs>292</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Times New Roman</vt:lpstr>
      <vt:lpstr>Office Theme</vt:lpstr>
      <vt:lpstr>A New Health-Care System for America: Free Basic Health Care</vt:lpstr>
      <vt:lpstr>Outline</vt:lpstr>
      <vt:lpstr>The Present US Health-Care System Is a Disaster</vt:lpstr>
      <vt:lpstr>Where Is the Wasted Money Going?</vt:lpstr>
      <vt:lpstr>The Present System Has Operated for Decades – Why?</vt:lpstr>
      <vt:lpstr>The Current System Is Profit-Driven</vt:lpstr>
      <vt:lpstr>How Can High Quality Be Achieved at Low Cost?</vt:lpstr>
      <vt:lpstr>The Present System Is Beyond Repair</vt:lpstr>
      <vt:lpstr>Proposal: A National Health-Care System Based on Free Basic Health Care</vt:lpstr>
      <vt:lpstr>Who Pays, Who Benefits?</vt:lpstr>
      <vt:lpstr>Equity in the New System</vt:lpstr>
      <vt:lpstr>How Can This New System Be Realized?</vt:lpstr>
      <vt:lpstr>Why Has a New System Not Been Accomplished Earlier?</vt:lpstr>
      <vt:lpstr>What, Specifically, Should the American People Demand?</vt:lpstr>
      <vt:lpstr>Remainder of the Presentation</vt:lpstr>
      <vt:lpstr>How the US Compares to Other Countries (data for last three years)</vt:lpstr>
      <vt:lpstr>Where Health-Care Dollars Are Spent</vt:lpstr>
      <vt:lpstr>Some Reasons for High US Health Care</vt:lpstr>
      <vt:lpstr>Some Reasons for High US Health Care (cont’d.)</vt:lpstr>
      <vt:lpstr>The Oft-Cited Reasons for the High Cost of US Health Care Are a Red Herring</vt:lpstr>
      <vt:lpstr>A Major Health-Care Cost Factor: Insurance</vt:lpstr>
      <vt:lpstr>Private Health-Care Insurance Is Much Costlier than Public Health-Care Insurance</vt:lpstr>
      <vt:lpstr>How Did the Present System Evolve?</vt:lpstr>
      <vt:lpstr>The Present System Is Costly, but  No Longer just because of Insurance</vt:lpstr>
      <vt:lpstr>The Fundamental Reason for the High Cost of US Health Care: A Misguided Purpose</vt:lpstr>
      <vt:lpstr>The US Health-Care System Has Been Hijacked by Wall Street</vt:lpstr>
      <vt:lpstr>How to Achieve High Quality at Low Cost?</vt:lpstr>
      <vt:lpstr>The Time Is Nigh for Transition to a New Health-Care-System Paradigm</vt:lpstr>
      <vt:lpstr>Proposal for a New US Health-Care System: Free Basic Health Care</vt:lpstr>
      <vt:lpstr>The New System Will Offer Greater Choice for Health-Care Services</vt:lpstr>
      <vt:lpstr>Health-Care Decisions Will Be Based on Rational Decision Making, Not on Financial Incentives</vt:lpstr>
      <vt:lpstr>Base Health-Care Decisions on Health-Care Indicators</vt:lpstr>
      <vt:lpstr>The New System Will Be Based on the Methodologies of Modern Management</vt:lpstr>
      <vt:lpstr>Who Pays, Who Benefits?</vt:lpstr>
      <vt:lpstr>Corruption, Waste, Efficiency and Effectiveness in the New System</vt:lpstr>
      <vt:lpstr>Two Impediments to Reform of US Health Care: The Fixation on Insurance, and the Reluctance to Employ Rational Decision Making</vt:lpstr>
      <vt:lpstr>Two Impediments to Reform of US Health Care: The Fixation on Insurance, and the Reluctance to Employ Rational Decision Making (cont’d.)</vt:lpstr>
      <vt:lpstr>The Establishment Will Resist a Move to the New System</vt:lpstr>
      <vt:lpstr>If Americans Want a High-Quality, Low-Cost Health-Care System, They Will Have to Fight for It</vt:lpstr>
      <vt:lpstr>In the Fight for an Improved Health-Care System, Congress Will Side with Wall Street and the Medical Establishment, Not with the American People</vt:lpstr>
      <vt:lpstr>The Likelihood of Implementing the New System</vt:lpstr>
      <vt:lpstr>The Next Step – Detailed Design</vt:lpstr>
      <vt:lpstr>The End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Health-Care System for America: Free Basic Health Care</dc:title>
  <dc:creator>Joseph George Caldwell</dc:creator>
  <cp:lastModifiedBy>Joseph Caldwell</cp:lastModifiedBy>
  <cp:revision>127</cp:revision>
  <dcterms:created xsi:type="dcterms:W3CDTF">2017-07-24T23:11:58Z</dcterms:created>
  <dcterms:modified xsi:type="dcterms:W3CDTF">2017-08-15T21:43:27Z</dcterms:modified>
</cp:coreProperties>
</file>